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60" r:id="rId3"/>
    <p:sldId id="527" r:id="rId4"/>
    <p:sldId id="475" r:id="rId5"/>
    <p:sldId id="531" r:id="rId6"/>
    <p:sldId id="532" r:id="rId7"/>
    <p:sldId id="534" r:id="rId8"/>
    <p:sldId id="535" r:id="rId9"/>
    <p:sldId id="536" r:id="rId10"/>
    <p:sldId id="261" r:id="rId11"/>
    <p:sldId id="257" r:id="rId12"/>
    <p:sldId id="262" r:id="rId13"/>
    <p:sldId id="271" r:id="rId14"/>
    <p:sldId id="263" r:id="rId15"/>
    <p:sldId id="288" r:id="rId16"/>
    <p:sldId id="264" r:id="rId17"/>
    <p:sldId id="267" r:id="rId18"/>
    <p:sldId id="273" r:id="rId19"/>
    <p:sldId id="289" r:id="rId20"/>
    <p:sldId id="265" r:id="rId21"/>
    <p:sldId id="269" r:id="rId22"/>
    <p:sldId id="537" r:id="rId23"/>
    <p:sldId id="538" r:id="rId24"/>
    <p:sldId id="292" r:id="rId25"/>
    <p:sldId id="272" r:id="rId26"/>
    <p:sldId id="274" r:id="rId27"/>
    <p:sldId id="278" r:id="rId28"/>
    <p:sldId id="283" r:id="rId29"/>
    <p:sldId id="281" r:id="rId30"/>
    <p:sldId id="276" r:id="rId31"/>
    <p:sldId id="277" r:id="rId32"/>
    <p:sldId id="286" r:id="rId33"/>
    <p:sldId id="270" r:id="rId34"/>
    <p:sldId id="293" r:id="rId35"/>
    <p:sldId id="280" r:id="rId36"/>
    <p:sldId id="539" r:id="rId37"/>
    <p:sldId id="540" r:id="rId38"/>
    <p:sldId id="530" r:id="rId39"/>
    <p:sldId id="370" r:id="rId40"/>
    <p:sldId id="284" r:id="rId41"/>
    <p:sldId id="279" r:id="rId42"/>
    <p:sldId id="541" r:id="rId43"/>
    <p:sldId id="490" r:id="rId44"/>
    <p:sldId id="494" r:id="rId45"/>
    <p:sldId id="495" r:id="rId46"/>
    <p:sldId id="49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3" autoAdjust="0"/>
    <p:restoredTop sz="95083" autoAdjust="0"/>
  </p:normalViewPr>
  <p:slideViewPr>
    <p:cSldViewPr snapToGrid="0">
      <p:cViewPr varScale="1">
        <p:scale>
          <a:sx n="81" d="100"/>
          <a:sy n="81" d="100"/>
        </p:scale>
        <p:origin x="754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D14AC-DA58-4971-8ADF-0E05D00D66C8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76100-8907-4B6F-8E40-A8501FA01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4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is more than production! There is more we can do throughout the whole</a:t>
            </a:r>
            <a:r>
              <a:rPr lang="en-US" baseline="0" dirty="0"/>
              <a:t> DevOps 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1D293-33BA-4015-8231-228A196F9B0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132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PAT – Personal Access Token : This is used for Authentication between the Azure </a:t>
            </a:r>
            <a:r>
              <a:rPr lang="en-US" dirty="0" err="1"/>
              <a:t>Devops</a:t>
            </a:r>
            <a:r>
              <a:rPr lang="en-US" dirty="0"/>
              <a:t> and Azure Portal.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76100-8907-4B6F-8E40-A8501FA01D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91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76100-8907-4B6F-8E40-A8501FA01D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02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76100-8907-4B6F-8E40-A8501FA01D4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9B43-09EE-4DD9-8E9D-AC021B1AC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98BF1-35D2-4FEE-AE41-F6D30E075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D5CBA-0894-4D49-91F7-81FE719A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29D02-94EC-4290-AB41-4F5780462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06706-D557-4A06-B893-ED1018AB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52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54C0-B12E-453C-AA4A-D36671155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9AEF8-954C-418B-B0D7-B40B4F22A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E4CF5-E04F-46C2-A104-989B1FB1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74B84-1E58-48A5-9E1C-01BA5ECF8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24654-7F7E-4076-B8A0-7ACDB578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00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577DDC-737B-4B71-9DC3-CCEAEF6D5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E6B61-7ABF-411A-836C-5B6FA33D9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3EC98-F379-4CF7-8370-4D794E56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2077A-4B06-44C9-8C87-1B6A4E483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781C7-DF38-4027-9E2E-52492E832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36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2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790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9793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EEE9-7311-4A0B-B8DF-D0691595B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F14FC-8645-42C8-B73E-2BD796F37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36C11-7733-4E78-9CD8-F77CD8955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8ED9D-6B4B-4FEE-89D3-EEF14C6F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62667-811F-4B8D-B968-C4123FF9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3B68-79C2-44D0-AA5A-AF76A0099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E50A1-C30B-4F45-8332-F77AB7EFF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47DED-7F17-401A-91E8-40F94716D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2714E-3F8F-456D-849E-7D8913D0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D3977-498D-4DD4-919D-9EB93189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7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F8DD3-06B4-4298-8818-B201A772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6EF7C-55EE-486B-A9B8-042A49511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29408B-D657-4E25-8CBF-BEEC4F2AB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8E102-7AE9-4BAB-B7F2-7210E946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977A3-182C-4F3B-9A81-A210FD8EB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A7C5C-B5C1-4AE0-9B17-5E24BA33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24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CA77-9B3C-42C6-8026-9CDF10A2C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A1687-5B99-40FB-8C8A-AE04C9533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D6C25-634B-4860-B1ED-58B83D0C7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4917DF-8915-4F6E-BB0D-685FBC1F4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A7687-ADE8-4687-98B4-E12AF32DC5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BB5FE1-4B67-4F39-ACAE-51403E574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9503DD-2951-4A9B-BE48-CDF98813E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E350E-33AA-48DF-8A32-380D7B95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3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AAD3-68DB-42D5-9AFB-0BD04F26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EA93E5-021F-4855-85C1-AABE1B1CE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7EB63-BB6F-42FE-AD19-83A8A0413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C7194-323B-4060-AA67-06D0D614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23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50D51D-599B-4B92-872E-D8920B1F7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28CAC-5B93-45F7-AB4F-A47801DC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F8992-989D-4530-A186-FBC85F0C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76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9963A-7F48-4EA7-A947-7D08BD2A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38669-3294-4922-A252-4E3762D33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86622-2FC5-402E-9CE7-2BC255A9D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A30DA-7B55-4461-813D-1AAC62908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1F154-1711-40C7-86FA-0AAD4609A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20F28-E0E5-4984-80AE-19F32348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07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BCDC1-F9F5-4AE4-BFE9-8D51C1FA9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C0C6B8-AD4F-4F11-BBAD-3C66D0A2D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124586-6F2D-45B4-99FA-FF9F1A00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EF63E3-4DB2-44B2-92A2-9B033CEFA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5A96E-E599-4ADA-8494-666A8624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84CC2-744B-4266-8F83-A41D69DFF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37DF95-FA98-4F6D-ADE5-D43170B8F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458B7-17E0-49F0-99DE-A717AEADF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5690B-AEF5-4ABF-AAF4-1764399D6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530BE-DDF0-4B7D-85F7-7660E5C5FB2A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AFD24-6183-44EA-A651-D90AEF8C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1BC42-57B2-4EC4-9741-65414154F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4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dev.azure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fia-habib/UnbreakablePipelineSourc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40.117.92.217:5000/api/DTCLIProxy/MonspecPullRequest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microsoft.com/office/2007/relationships/hdphoto" Target="../media/hdphoto1.wdp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0.png"/><Relationship Id="rId7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370F-1391-4DC9-BB0B-D68168CFD4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Unbreakable Azure </a:t>
            </a:r>
            <a:r>
              <a:rPr lang="en-US" dirty="0" err="1"/>
              <a:t>Devops</a:t>
            </a:r>
            <a:r>
              <a:rPr lang="en-US" dirty="0"/>
              <a:t> Pipeline using Dynatrace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F457F-9839-4875-A841-7BFD6B3E14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Safia Habib</a:t>
            </a:r>
          </a:p>
        </p:txBody>
      </p:sp>
    </p:spTree>
    <p:extLst>
      <p:ext uri="{BB962C8B-B14F-4D97-AF65-F5344CB8AC3E}">
        <p14:creationId xmlns:p14="http://schemas.microsoft.com/office/powerpoint/2010/main" val="485588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9797-C91F-4460-9A92-2CF15EA2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97" y="148308"/>
            <a:ext cx="10515600" cy="1325563"/>
          </a:xfrm>
        </p:spPr>
        <p:txBody>
          <a:bodyPr/>
          <a:lstStyle/>
          <a:p>
            <a:r>
              <a:rPr lang="en-US" dirty="0"/>
              <a:t>Step 1 : Storage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DE8F4-4B25-4BBF-B555-86D29EA7F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44" y="1715014"/>
            <a:ext cx="3494076" cy="4351338"/>
          </a:xfrm>
        </p:spPr>
        <p:txBody>
          <a:bodyPr/>
          <a:lstStyle/>
          <a:p>
            <a:r>
              <a:rPr lang="en-US" dirty="0"/>
              <a:t>Login to Azure Portal </a:t>
            </a:r>
          </a:p>
          <a:p>
            <a:r>
              <a:rPr lang="en-US" dirty="0"/>
              <a:t>Create Storage Account</a:t>
            </a:r>
          </a:p>
          <a:p>
            <a:r>
              <a:rPr lang="en-US" dirty="0"/>
              <a:t>Upload the </a:t>
            </a:r>
            <a:r>
              <a:rPr lang="en-US" dirty="0" err="1"/>
              <a:t>Monspec</a:t>
            </a:r>
            <a:r>
              <a:rPr lang="en-US" dirty="0"/>
              <a:t> folder from the source code to a new Blob container</a:t>
            </a:r>
          </a:p>
          <a:p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8EA4241-268D-48CA-BE37-11000710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867" y="1547378"/>
            <a:ext cx="76604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00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FDDCA52-D666-46E6-A68C-7E96681EC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6332" y="1342131"/>
            <a:ext cx="7990775" cy="435133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21A5D7-3449-432F-8297-D9E3142AC898}"/>
              </a:ext>
            </a:extLst>
          </p:cNvPr>
          <p:cNvSpPr txBox="1">
            <a:spLocks/>
          </p:cNvSpPr>
          <p:nvPr/>
        </p:nvSpPr>
        <p:spPr>
          <a:xfrm>
            <a:off x="470647" y="1897342"/>
            <a:ext cx="2761129" cy="26925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 the </a:t>
            </a:r>
            <a:r>
              <a:rPr lang="en-US" dirty="0" err="1"/>
              <a:t>Azure_Devops_Values</a:t>
            </a:r>
            <a:r>
              <a:rPr lang="en-US" dirty="0"/>
              <a:t> Notepad copy the URL’s of the </a:t>
            </a:r>
            <a:r>
              <a:rPr lang="en-US" dirty="0" err="1"/>
              <a:t>Monspec</a:t>
            </a:r>
            <a:r>
              <a:rPr lang="en-US" dirty="0"/>
              <a:t> file and the Pipeline Info File</a:t>
            </a:r>
          </a:p>
        </p:txBody>
      </p:sp>
    </p:spTree>
    <p:extLst>
      <p:ext uri="{BB962C8B-B14F-4D97-AF65-F5344CB8AC3E}">
        <p14:creationId xmlns:p14="http://schemas.microsoft.com/office/powerpoint/2010/main" val="1981590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2A31-ACEB-47E8-BF0A-9E6CE77D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Setup Azure Repos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C17C7-6CCF-4B65-8A54-A5B3EF670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74659" cy="4351338"/>
          </a:xfrm>
        </p:spPr>
        <p:txBody>
          <a:bodyPr/>
          <a:lstStyle/>
          <a:p>
            <a:r>
              <a:rPr lang="en-US" dirty="0"/>
              <a:t>Login to </a:t>
            </a:r>
            <a:r>
              <a:rPr lang="en-US" dirty="0">
                <a:hlinkClick r:id="rId2"/>
              </a:rPr>
              <a:t>https://dev.azure.com</a:t>
            </a:r>
            <a:endParaRPr lang="en-US" dirty="0"/>
          </a:p>
          <a:p>
            <a:r>
              <a:rPr lang="en-US" dirty="0"/>
              <a:t>Create a New Organization </a:t>
            </a:r>
          </a:p>
          <a:p>
            <a:r>
              <a:rPr lang="en-US" dirty="0"/>
              <a:t>Create a New Project </a:t>
            </a:r>
          </a:p>
          <a:p>
            <a:r>
              <a:rPr lang="en-US" dirty="0"/>
              <a:t>Go to Repos</a:t>
            </a:r>
          </a:p>
          <a:p>
            <a:r>
              <a:rPr lang="en-US" dirty="0"/>
              <a:t>Import a Git Repository</a:t>
            </a:r>
          </a:p>
          <a:p>
            <a:r>
              <a:rPr lang="en-US" dirty="0"/>
              <a:t>URL to clone is: https://github.com/safia-habib/UnbreakablePipelineSource</a:t>
            </a:r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8449E6E-F4D8-4E2C-BC70-1B0AAA19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149" y="1690688"/>
            <a:ext cx="52793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14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099D-2B00-4D9A-AD33-8DAF66A3C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84" y="223723"/>
            <a:ext cx="10515600" cy="1325563"/>
          </a:xfrm>
        </p:spPr>
        <p:txBody>
          <a:bodyPr/>
          <a:lstStyle/>
          <a:p>
            <a:r>
              <a:rPr lang="en-US" dirty="0"/>
              <a:t>Step 2: Continuation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9D6C6-62F7-434E-A300-CD618A4D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84" y="1253331"/>
            <a:ext cx="10515600" cy="4351338"/>
          </a:xfrm>
        </p:spPr>
        <p:txBody>
          <a:bodyPr/>
          <a:lstStyle/>
          <a:p>
            <a:r>
              <a:rPr lang="en-US" dirty="0"/>
              <a:t>In the imported code navigate to </a:t>
            </a:r>
            <a:r>
              <a:rPr lang="en-US" dirty="0" err="1"/>
              <a:t>ArmTemplates</a:t>
            </a:r>
            <a:r>
              <a:rPr lang="en-US" dirty="0"/>
              <a:t>/</a:t>
            </a:r>
            <a:r>
              <a:rPr lang="en-US" dirty="0" err="1"/>
              <a:t>functionarmTemplate.parameters.json</a:t>
            </a:r>
            <a:endParaRPr lang="en-US" dirty="0"/>
          </a:p>
          <a:p>
            <a:r>
              <a:rPr lang="en-US" dirty="0"/>
              <a:t>Replace &lt;your Name&gt; With your First + Last name</a:t>
            </a:r>
          </a:p>
          <a:p>
            <a:r>
              <a:rPr lang="en-US" dirty="0"/>
              <a:t>Commit the changes once done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6AE4E4-69FF-4531-9FA9-991BEAF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43" y="3085655"/>
            <a:ext cx="10515600" cy="37354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FAA8CB-E6C0-43D2-971F-6F99BB0ADDFE}"/>
              </a:ext>
            </a:extLst>
          </p:cNvPr>
          <p:cNvSpPr/>
          <p:nvPr/>
        </p:nvSpPr>
        <p:spPr>
          <a:xfrm>
            <a:off x="6509208" y="3143839"/>
            <a:ext cx="716437" cy="4242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11507-BFED-4E15-A952-4E9C8AB13531}"/>
              </a:ext>
            </a:extLst>
          </p:cNvPr>
          <p:cNvSpPr/>
          <p:nvPr/>
        </p:nvSpPr>
        <p:spPr>
          <a:xfrm>
            <a:off x="5665509" y="4196498"/>
            <a:ext cx="642594" cy="4242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4DDCD4-396A-40C7-A7CE-3A82A6D4442B}"/>
              </a:ext>
            </a:extLst>
          </p:cNvPr>
          <p:cNvSpPr/>
          <p:nvPr/>
        </p:nvSpPr>
        <p:spPr>
          <a:xfrm>
            <a:off x="7866668" y="4172931"/>
            <a:ext cx="609596" cy="32993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12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2E2-630F-4DB2-AF93-B6777E3FF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" y="103187"/>
            <a:ext cx="10515600" cy="1325563"/>
          </a:xfrm>
        </p:spPr>
        <p:txBody>
          <a:bodyPr/>
          <a:lstStyle/>
          <a:p>
            <a:r>
              <a:rPr lang="en-US" dirty="0"/>
              <a:t>Step 3: Create a Personal Access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F12B0-07E7-437A-8AE5-6822E5C9E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" y="1054893"/>
            <a:ext cx="10952001" cy="4748213"/>
          </a:xfrm>
        </p:spPr>
        <p:txBody>
          <a:bodyPr/>
          <a:lstStyle/>
          <a:p>
            <a:r>
              <a:rPr lang="en-US" dirty="0"/>
              <a:t>Create a PAT and Copy Value to the Notepad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29204AA3-9353-4884-9B32-07DA56E0C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" y="1531142"/>
            <a:ext cx="7695124" cy="4448175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640C6E71-C4A8-46A0-AF47-0CF73B074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913" y="3428999"/>
            <a:ext cx="7578660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A2CDFB-20B5-4646-B7FE-9E1A488F540D}"/>
              </a:ext>
            </a:extLst>
          </p:cNvPr>
          <p:cNvSpPr/>
          <p:nvPr/>
        </p:nvSpPr>
        <p:spPr>
          <a:xfrm>
            <a:off x="6297105" y="2427402"/>
            <a:ext cx="1527142" cy="22624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C35E9A-E457-47A4-9C41-B339FC3C49A0}"/>
              </a:ext>
            </a:extLst>
          </p:cNvPr>
          <p:cNvCxnSpPr>
            <a:cxnSpLocks/>
          </p:cNvCxnSpPr>
          <p:nvPr/>
        </p:nvCxnSpPr>
        <p:spPr>
          <a:xfrm>
            <a:off x="7640425" y="2653645"/>
            <a:ext cx="292231" cy="96153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D732DD3-259C-471E-BCE8-B7AF9549E9F9}"/>
              </a:ext>
            </a:extLst>
          </p:cNvPr>
          <p:cNvSpPr/>
          <p:nvPr/>
        </p:nvSpPr>
        <p:spPr>
          <a:xfrm>
            <a:off x="5821052" y="4124227"/>
            <a:ext cx="777711" cy="25923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6AB053-4521-4E0C-A06F-D0A030E23B6C}"/>
              </a:ext>
            </a:extLst>
          </p:cNvPr>
          <p:cNvSpPr/>
          <p:nvPr/>
        </p:nvSpPr>
        <p:spPr>
          <a:xfrm>
            <a:off x="4205927" y="4922355"/>
            <a:ext cx="1527142" cy="22624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FDE78A-342C-4E0C-9145-959E0FE27BC1}"/>
              </a:ext>
            </a:extLst>
          </p:cNvPr>
          <p:cNvSpPr/>
          <p:nvPr/>
        </p:nvSpPr>
        <p:spPr>
          <a:xfrm>
            <a:off x="8155748" y="5516248"/>
            <a:ext cx="1527142" cy="22624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71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2D0A-E932-4F69-8AD6-CBCD6E20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5" y="63467"/>
            <a:ext cx="10515600" cy="1325563"/>
          </a:xfrm>
        </p:spPr>
        <p:txBody>
          <a:bodyPr/>
          <a:lstStyle/>
          <a:p>
            <a:r>
              <a:rPr lang="en-US" dirty="0"/>
              <a:t>Step 3: Get the Dynatrace Marketplace Extension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4ED6E1-6DF4-49D2-B280-99061B321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13" y="1389030"/>
            <a:ext cx="9017031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EF1A66-4420-4706-A558-3CEA90189B4D}"/>
              </a:ext>
            </a:extLst>
          </p:cNvPr>
          <p:cNvSpPr/>
          <p:nvPr/>
        </p:nvSpPr>
        <p:spPr>
          <a:xfrm>
            <a:off x="366713" y="5472260"/>
            <a:ext cx="1297118" cy="3346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2B234-E370-4E6F-A923-6FAF5A7E52F0}"/>
              </a:ext>
            </a:extLst>
          </p:cNvPr>
          <p:cNvSpPr/>
          <p:nvPr/>
        </p:nvSpPr>
        <p:spPr>
          <a:xfrm>
            <a:off x="2003830" y="3286814"/>
            <a:ext cx="1297118" cy="3346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5D63C0-C999-45B5-AE6F-5E0C77EEDB9B}"/>
              </a:ext>
            </a:extLst>
          </p:cNvPr>
          <p:cNvSpPr/>
          <p:nvPr/>
        </p:nvSpPr>
        <p:spPr>
          <a:xfrm>
            <a:off x="8206664" y="1632413"/>
            <a:ext cx="1297118" cy="3346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2980BFC-3C4B-4B77-B683-2C819727A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48" y="2137955"/>
            <a:ext cx="5487388" cy="40277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90D8EB-65DD-4E10-AABB-2D882D64717D}"/>
              </a:ext>
            </a:extLst>
          </p:cNvPr>
          <p:cNvSpPr/>
          <p:nvPr/>
        </p:nvSpPr>
        <p:spPr>
          <a:xfrm>
            <a:off x="7751040" y="3462783"/>
            <a:ext cx="1297118" cy="3346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85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5381B-0409-4DED-B1E6-EB476FFE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Build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A2BE3-FACF-41AB-8150-8C6A4ED90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3173" cy="4351338"/>
          </a:xfrm>
        </p:spPr>
        <p:txBody>
          <a:bodyPr/>
          <a:lstStyle/>
          <a:p>
            <a:r>
              <a:rPr lang="en-US" dirty="0"/>
              <a:t>Go to Pipelines Build</a:t>
            </a:r>
          </a:p>
          <a:p>
            <a:r>
              <a:rPr lang="en-US" dirty="0"/>
              <a:t>Create a New Pipeline</a:t>
            </a:r>
          </a:p>
          <a:p>
            <a:r>
              <a:rPr lang="en-US" dirty="0"/>
              <a:t>Import the </a:t>
            </a:r>
            <a:r>
              <a:rPr lang="en-US" dirty="0" err="1"/>
              <a:t>Unbreakablepipeline-CI.json</a:t>
            </a:r>
            <a:endParaRPr lang="en-US" dirty="0"/>
          </a:p>
          <a:p>
            <a:r>
              <a:rPr lang="en-US" dirty="0"/>
              <a:t>Current Limitation – Name of the Pipeline should match </a:t>
            </a:r>
            <a:r>
              <a:rPr lang="en-US" dirty="0" err="1"/>
              <a:t>UnbreakablePipeline</a:t>
            </a:r>
            <a:r>
              <a:rPr lang="en-US" dirty="0"/>
              <a:t>-CI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BA136A-F07F-4D29-A254-AE9C18B50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373" y="2089573"/>
            <a:ext cx="5287896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DC520F-1C03-4E51-812E-C3A4F98AD8FE}"/>
              </a:ext>
            </a:extLst>
          </p:cNvPr>
          <p:cNvSpPr/>
          <p:nvPr/>
        </p:nvSpPr>
        <p:spPr>
          <a:xfrm>
            <a:off x="10020681" y="3365367"/>
            <a:ext cx="1527142" cy="22624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2FD3E-D29F-4AD7-BF05-59BBEBFA6B29}"/>
              </a:ext>
            </a:extLst>
          </p:cNvPr>
          <p:cNvSpPr txBox="1"/>
          <p:nvPr/>
        </p:nvSpPr>
        <p:spPr>
          <a:xfrm>
            <a:off x="6282965" y="587564"/>
            <a:ext cx="57736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Sometimes we have noticed that for</a:t>
            </a:r>
          </a:p>
          <a:p>
            <a:r>
              <a:rPr lang="en-US" dirty="0">
                <a:solidFill>
                  <a:srgbClr val="FF0000"/>
                </a:solidFill>
              </a:rPr>
              <a:t> New Users there is no option to Import pipeline</a:t>
            </a:r>
          </a:p>
          <a:p>
            <a:r>
              <a:rPr lang="en-US" dirty="0">
                <a:solidFill>
                  <a:srgbClr val="FF0000"/>
                </a:solidFill>
              </a:rPr>
              <a:t>In this case create a Dummy Pipeline With any name</a:t>
            </a:r>
          </a:p>
          <a:p>
            <a:r>
              <a:rPr lang="en-US" dirty="0">
                <a:solidFill>
                  <a:srgbClr val="FF0000"/>
                </a:solidFill>
              </a:rPr>
              <a:t>To get to the below view and then import the Build pipeline</a:t>
            </a:r>
          </a:p>
        </p:txBody>
      </p:sp>
    </p:spTree>
    <p:extLst>
      <p:ext uri="{BB962C8B-B14F-4D97-AF65-F5344CB8AC3E}">
        <p14:creationId xmlns:p14="http://schemas.microsoft.com/office/powerpoint/2010/main" val="862513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0602A-FB9F-4AA8-BAD5-A46542E42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Result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0540A1-FD8B-43F2-B496-E84BE4B35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976" y="1514540"/>
            <a:ext cx="8660828" cy="4954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A5A926-B3CC-4FA3-A46C-D0EFF776AAB9}"/>
              </a:ext>
            </a:extLst>
          </p:cNvPr>
          <p:cNvSpPr txBox="1"/>
          <p:nvPr/>
        </p:nvSpPr>
        <p:spPr>
          <a:xfrm>
            <a:off x="7437749" y="4982066"/>
            <a:ext cx="3624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Ensure this matches the Repo Name</a:t>
            </a:r>
          </a:p>
          <a:p>
            <a:r>
              <a:rPr lang="en-US" b="1" dirty="0">
                <a:solidFill>
                  <a:srgbClr val="00B050"/>
                </a:solidFill>
              </a:rPr>
              <a:t>You created in Step 2</a:t>
            </a:r>
          </a:p>
        </p:txBody>
      </p:sp>
    </p:spTree>
    <p:extLst>
      <p:ext uri="{BB962C8B-B14F-4D97-AF65-F5344CB8AC3E}">
        <p14:creationId xmlns:p14="http://schemas.microsoft.com/office/powerpoint/2010/main" val="2251756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8BF64-89D3-4101-8AEA-7B0E94FFD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Run the Build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16E52-47E4-41E5-B67B-F9B76380A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 a Build Pipeline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8759EF-4103-46D7-9C9D-EE073341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47" y="2367667"/>
            <a:ext cx="10078135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92EC5F-A14D-47FF-916A-523F1D23A844}"/>
              </a:ext>
            </a:extLst>
          </p:cNvPr>
          <p:cNvSpPr/>
          <p:nvPr/>
        </p:nvSpPr>
        <p:spPr>
          <a:xfrm>
            <a:off x="6971122" y="2832755"/>
            <a:ext cx="678730" cy="30637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20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AF40-B45E-4406-B946-ADEF05CD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3" y="101174"/>
            <a:ext cx="10515600" cy="1325563"/>
          </a:xfrm>
        </p:spPr>
        <p:txBody>
          <a:bodyPr/>
          <a:lstStyle/>
          <a:p>
            <a:r>
              <a:rPr lang="en-US" dirty="0"/>
              <a:t>Step 5: Create Deployment Group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3ECCB5-831F-40BD-8BD3-959263118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318" y="1292550"/>
            <a:ext cx="10515600" cy="40128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2840BF-2CFB-47DA-9243-5E71166E0319}"/>
              </a:ext>
            </a:extLst>
          </p:cNvPr>
          <p:cNvSpPr/>
          <p:nvPr/>
        </p:nvSpPr>
        <p:spPr>
          <a:xfrm>
            <a:off x="127262" y="4336330"/>
            <a:ext cx="1875934" cy="3629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F84A9-1504-46D2-A230-3ED8645F299D}"/>
              </a:ext>
            </a:extLst>
          </p:cNvPr>
          <p:cNvSpPr/>
          <p:nvPr/>
        </p:nvSpPr>
        <p:spPr>
          <a:xfrm>
            <a:off x="3370082" y="1934070"/>
            <a:ext cx="746288" cy="3629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40BF09E-B012-4014-872B-270B0E404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952" y="2263972"/>
            <a:ext cx="64673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47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D7B5-4240-4049-BD99-1D44CD0B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 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59A4F-7008-4C28-A5BC-03C2E89BF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18" y="1899501"/>
            <a:ext cx="10609082" cy="42774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Download the Source code from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 </a:t>
            </a:r>
          </a:p>
          <a:p>
            <a:r>
              <a:rPr lang="en-US" dirty="0"/>
              <a:t>Create Azure </a:t>
            </a:r>
            <a:r>
              <a:rPr lang="en-US" dirty="0" err="1"/>
              <a:t>Devops</a:t>
            </a:r>
            <a:r>
              <a:rPr lang="en-US" dirty="0"/>
              <a:t> account from here</a:t>
            </a:r>
          </a:p>
          <a:p>
            <a:r>
              <a:rPr lang="en-US" dirty="0"/>
              <a:t>Create Azure Portal account from here</a:t>
            </a:r>
          </a:p>
          <a:p>
            <a:r>
              <a:rPr lang="en-US" dirty="0"/>
              <a:t>Create a Notepad (Name – </a:t>
            </a:r>
            <a:r>
              <a:rPr lang="en-US" dirty="0" err="1"/>
              <a:t>Azure_Devops_values</a:t>
            </a:r>
            <a:r>
              <a:rPr lang="en-US" dirty="0"/>
              <a:t>) with the following:</a:t>
            </a:r>
          </a:p>
          <a:p>
            <a:pPr lvl="1"/>
            <a:r>
              <a:rPr lang="en-US" dirty="0"/>
              <a:t>URL to </a:t>
            </a:r>
            <a:r>
              <a:rPr lang="en-US" dirty="0" err="1"/>
              <a:t>Monspec</a:t>
            </a:r>
            <a:r>
              <a:rPr lang="en-US" dirty="0"/>
              <a:t> File:</a:t>
            </a:r>
          </a:p>
          <a:p>
            <a:pPr lvl="1"/>
            <a:r>
              <a:rPr lang="en-US" dirty="0"/>
              <a:t>URL to </a:t>
            </a:r>
            <a:r>
              <a:rPr lang="en-US" dirty="0" err="1"/>
              <a:t>PipelineInfo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PAT:</a:t>
            </a:r>
          </a:p>
          <a:p>
            <a:pPr lvl="1"/>
            <a:r>
              <a:rPr lang="en-US" dirty="0" err="1"/>
              <a:t>Dynatrace_Tenant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Dynatrace_Tenant_Token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Dynatrace_API_TOKEN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SelfHealing</a:t>
            </a:r>
            <a:r>
              <a:rPr lang="en-US" dirty="0"/>
              <a:t> Function URL:</a:t>
            </a:r>
          </a:p>
          <a:p>
            <a:pPr lvl="1"/>
            <a:r>
              <a:rPr lang="en-US" dirty="0" err="1"/>
              <a:t>UnbreakablePipelienGate</a:t>
            </a:r>
            <a:r>
              <a:rPr lang="en-US" dirty="0"/>
              <a:t> Function URL:</a:t>
            </a:r>
          </a:p>
          <a:p>
            <a:pPr lvl="1"/>
            <a:r>
              <a:rPr lang="en-US" dirty="0"/>
              <a:t>Unbreakable pipeline Function Token: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93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D8FE-A220-43BE-BC2C-C66F9337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Release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B6C0-5BFD-4486-BE03-A0E3E41FE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Pipelines Release</a:t>
            </a:r>
          </a:p>
          <a:p>
            <a:r>
              <a:rPr lang="en-US" dirty="0"/>
              <a:t>Import the </a:t>
            </a:r>
            <a:r>
              <a:rPr lang="en-US" dirty="0" err="1"/>
              <a:t>CreateUtilities.json</a:t>
            </a:r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9CCB2E2-D7E9-411A-9F3A-53E92C347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635" y="1244470"/>
            <a:ext cx="4962427" cy="49324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3A8096-4773-4884-91C4-5CEB032848CF}"/>
              </a:ext>
            </a:extLst>
          </p:cNvPr>
          <p:cNvSpPr/>
          <p:nvPr/>
        </p:nvSpPr>
        <p:spPr>
          <a:xfrm>
            <a:off x="9638906" y="2818611"/>
            <a:ext cx="1527142" cy="22624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11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3001-C353-4D4D-8DED-5F929CB19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11" y="181302"/>
            <a:ext cx="10515600" cy="1325563"/>
          </a:xfrm>
        </p:spPr>
        <p:txBody>
          <a:bodyPr/>
          <a:lstStyle/>
          <a:p>
            <a:r>
              <a:rPr lang="en-US" dirty="0"/>
              <a:t>Release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60BFA-F297-4499-B867-DF6EB7163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068" y="1710965"/>
            <a:ext cx="3832828" cy="4373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utilities</a:t>
            </a:r>
          </a:p>
          <a:p>
            <a:pPr marL="0" indent="0">
              <a:buNone/>
            </a:pPr>
            <a:r>
              <a:rPr lang="en-US" dirty="0"/>
              <a:t>Creates the following in Azure:</a:t>
            </a:r>
          </a:p>
          <a:p>
            <a:pPr lvl="1"/>
            <a:r>
              <a:rPr lang="en-US" dirty="0"/>
              <a:t>Self Healing Function</a:t>
            </a:r>
          </a:p>
          <a:p>
            <a:pPr lvl="1"/>
            <a:r>
              <a:rPr lang="en-US" dirty="0"/>
              <a:t>Unbreakable Pipeline Gate Function</a:t>
            </a:r>
          </a:p>
          <a:p>
            <a:pPr lvl="1"/>
            <a:r>
              <a:rPr lang="en-US" dirty="0"/>
              <a:t>Staging Linux VM</a:t>
            </a:r>
          </a:p>
          <a:p>
            <a:pPr lvl="1"/>
            <a:r>
              <a:rPr lang="en-US" dirty="0"/>
              <a:t>Production Linux 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2EBC1-AC5B-40C7-A920-593D88ED8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79" y="2466142"/>
            <a:ext cx="39433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15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C6E29-545B-42B0-B8BD-1881D388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the App Service Name for Functions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79959C-F2F4-4D28-89A2-73B0D956A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401" y="1825625"/>
            <a:ext cx="10403198" cy="435133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3D03EB7-C223-456D-ABD3-C50100F46842}"/>
              </a:ext>
            </a:extLst>
          </p:cNvPr>
          <p:cNvSpPr/>
          <p:nvPr/>
        </p:nvSpPr>
        <p:spPr>
          <a:xfrm>
            <a:off x="749430" y="4812384"/>
            <a:ext cx="5472260" cy="113593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 should match </a:t>
            </a:r>
            <a:r>
              <a:rPr lang="en-US" dirty="0" err="1"/>
              <a:t>functionarmTemplate.prameters.json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64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C4D166-76C4-45D0-97D3-38A7A7AF3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02" y="114659"/>
            <a:ext cx="8842949" cy="435133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C0C9451-E6E4-4EB9-91EF-2773A1A410E1}"/>
              </a:ext>
            </a:extLst>
          </p:cNvPr>
          <p:cNvSpPr/>
          <p:nvPr/>
        </p:nvSpPr>
        <p:spPr>
          <a:xfrm>
            <a:off x="353500" y="3266389"/>
            <a:ext cx="4279769" cy="102050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match Deployment Group created in earlier step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238A071-3E5D-47D2-957D-90BEFEDF5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214" y="3231085"/>
            <a:ext cx="4386880" cy="3292361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9A4C1359-04B0-4331-9348-D5B30DD82A19}"/>
              </a:ext>
            </a:extLst>
          </p:cNvPr>
          <p:cNvSpPr/>
          <p:nvPr/>
        </p:nvSpPr>
        <p:spPr>
          <a:xfrm>
            <a:off x="8559538" y="2672499"/>
            <a:ext cx="278092" cy="815419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13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FE43-9C55-4EC6-AA58-6A9E564F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all tasks and establish connection to Azure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F86D88-9C32-4D34-A0CF-E14C4CC8C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7047" y="1825625"/>
            <a:ext cx="57979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2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8298-7A07-4B72-8C27-E450C0173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Deploy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7DB74-2690-4F7A-BCE7-2108BC5D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run the Create Utilities Stage</a:t>
            </a:r>
          </a:p>
        </p:txBody>
      </p:sp>
      <p:pic>
        <p:nvPicPr>
          <p:cNvPr id="4" name="Content Placeholder 11">
            <a:extLst>
              <a:ext uri="{FF2B5EF4-FFF2-40B4-BE49-F238E27FC236}">
                <a16:creationId xmlns:a16="http://schemas.microsoft.com/office/drawing/2014/main" id="{A4186354-52D5-49D6-9EC3-18C74E48E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62" y="2370552"/>
            <a:ext cx="9380457" cy="40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62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F68B3-0BAE-4BA6-B0E9-457FE303E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9" y="101175"/>
            <a:ext cx="10515600" cy="1325563"/>
          </a:xfrm>
        </p:spPr>
        <p:txBody>
          <a:bodyPr/>
          <a:lstStyle/>
          <a:p>
            <a:r>
              <a:rPr lang="en-US" dirty="0"/>
              <a:t>Step 6: Get Function URL’s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BDB87-42DD-438F-A27B-6046B3D3A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76" y="1142182"/>
            <a:ext cx="10515600" cy="4351338"/>
          </a:xfrm>
        </p:spPr>
        <p:txBody>
          <a:bodyPr/>
          <a:lstStyle/>
          <a:p>
            <a:r>
              <a:rPr lang="en-US" dirty="0"/>
              <a:t>Go to Azure Portal and copy the Self Healing Function URL </a:t>
            </a:r>
            <a:r>
              <a:rPr lang="en-US" dirty="0" err="1"/>
              <a:t>Azure_Devops_values</a:t>
            </a:r>
            <a:r>
              <a:rPr lang="en-US" dirty="0"/>
              <a:t> notepad. </a:t>
            </a:r>
          </a:p>
        </p:txBody>
      </p:sp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510783D1-D2B2-4E58-A645-58D1769A9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03" y="2405487"/>
            <a:ext cx="9468593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72FF1A-F753-4397-ADE5-54E4F47A0326}"/>
              </a:ext>
            </a:extLst>
          </p:cNvPr>
          <p:cNvSpPr/>
          <p:nvPr/>
        </p:nvSpPr>
        <p:spPr>
          <a:xfrm>
            <a:off x="1234911" y="3996965"/>
            <a:ext cx="1084083" cy="2356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9A1C20-F1EB-4D91-9C95-798D0761E337}"/>
              </a:ext>
            </a:extLst>
          </p:cNvPr>
          <p:cNvSpPr/>
          <p:nvPr/>
        </p:nvSpPr>
        <p:spPr>
          <a:xfrm>
            <a:off x="4440024" y="4232635"/>
            <a:ext cx="2526383" cy="40063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E3B4E2-B2CF-4048-B9AC-059405287F23}"/>
              </a:ext>
            </a:extLst>
          </p:cNvPr>
          <p:cNvSpPr/>
          <p:nvPr/>
        </p:nvSpPr>
        <p:spPr>
          <a:xfrm>
            <a:off x="3860276" y="2592371"/>
            <a:ext cx="1282046" cy="19796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95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5FF6-A265-4438-B7C7-A5B70A7F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6" y="38149"/>
            <a:ext cx="10515600" cy="1325563"/>
          </a:xfrm>
        </p:spPr>
        <p:txBody>
          <a:bodyPr/>
          <a:lstStyle/>
          <a:p>
            <a:r>
              <a:rPr lang="en-US" dirty="0"/>
              <a:t>Step 6: Function URL and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EDFE7-3E7B-4201-B9D0-87C1ABB79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36" y="1066768"/>
            <a:ext cx="10515600" cy="4351338"/>
          </a:xfrm>
        </p:spPr>
        <p:txBody>
          <a:bodyPr/>
          <a:lstStyle/>
          <a:p>
            <a:r>
              <a:rPr lang="en-US" dirty="0"/>
              <a:t>Get the </a:t>
            </a:r>
            <a:r>
              <a:rPr lang="en-US" dirty="0" err="1"/>
              <a:t>Unbreakablepipeline</a:t>
            </a:r>
            <a:r>
              <a:rPr lang="en-US" dirty="0"/>
              <a:t> function URL and Key – Copy to Notepad</a:t>
            </a:r>
          </a:p>
          <a:p>
            <a:endParaRPr lang="en-US" dirty="0"/>
          </a:p>
        </p:txBody>
      </p:sp>
      <p:pic>
        <p:nvPicPr>
          <p:cNvPr id="4" name="Content Placeholder 18">
            <a:extLst>
              <a:ext uri="{FF2B5EF4-FFF2-40B4-BE49-F238E27FC236}">
                <a16:creationId xmlns:a16="http://schemas.microsoft.com/office/drawing/2014/main" id="{9D0ED6B1-7412-487F-B03E-AB12EE1F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33" y="1731357"/>
            <a:ext cx="8188219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4164A3-9894-4DB1-98AE-2FF7216B4692}"/>
              </a:ext>
            </a:extLst>
          </p:cNvPr>
          <p:cNvSpPr/>
          <p:nvPr/>
        </p:nvSpPr>
        <p:spPr>
          <a:xfrm>
            <a:off x="1324466" y="3968685"/>
            <a:ext cx="1418734" cy="278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729A2F-2113-436A-B865-63471A372AF2}"/>
              </a:ext>
            </a:extLst>
          </p:cNvPr>
          <p:cNvSpPr/>
          <p:nvPr/>
        </p:nvSpPr>
        <p:spPr>
          <a:xfrm>
            <a:off x="7051249" y="3921551"/>
            <a:ext cx="730578" cy="278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75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F7DA-7545-4BA6-9FA9-6677470EC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6" y="0"/>
            <a:ext cx="10515600" cy="1325563"/>
          </a:xfrm>
        </p:spPr>
        <p:txBody>
          <a:bodyPr/>
          <a:lstStyle/>
          <a:p>
            <a:r>
              <a:rPr lang="en-US" dirty="0"/>
              <a:t>App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B68D9-2966-4A58-A9D2-E5FEC67C3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52" y="1358998"/>
            <a:ext cx="10515600" cy="4351338"/>
          </a:xfrm>
        </p:spPr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UnbreakablePipeline-CD.json</a:t>
            </a:r>
            <a:r>
              <a:rPr lang="en-US" dirty="0"/>
              <a:t> into New Release Pipeline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A0F119-6EB6-4E17-8878-55D7CA1E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52" y="2094289"/>
            <a:ext cx="97230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50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49109-10E6-4E70-92F0-FA9AEEE3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76" y="0"/>
            <a:ext cx="10515600" cy="1325563"/>
          </a:xfrm>
        </p:spPr>
        <p:txBody>
          <a:bodyPr/>
          <a:lstStyle/>
          <a:p>
            <a:r>
              <a:rPr lang="en-US" dirty="0"/>
              <a:t>App Release Pipeline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09D67-DEC4-4B90-9853-42BD1F799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990" y="1210311"/>
            <a:ext cx="8269467" cy="20107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31C204-1010-4530-8D7A-271B495DFA98}"/>
              </a:ext>
            </a:extLst>
          </p:cNvPr>
          <p:cNvSpPr txBox="1">
            <a:spLocks/>
          </p:cNvSpPr>
          <p:nvPr/>
        </p:nvSpPr>
        <p:spPr>
          <a:xfrm>
            <a:off x="1575949" y="2718021"/>
            <a:ext cx="38280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Staging</a:t>
            </a:r>
          </a:p>
          <a:p>
            <a:r>
              <a:rPr lang="en-US" dirty="0"/>
              <a:t>Deploys the test app on Staging VM</a:t>
            </a:r>
          </a:p>
          <a:p>
            <a:r>
              <a:rPr lang="en-US" dirty="0"/>
              <a:t>Starts </a:t>
            </a:r>
            <a:r>
              <a:rPr lang="en-US" dirty="0" err="1"/>
              <a:t>Loadtest</a:t>
            </a:r>
            <a:r>
              <a:rPr lang="en-US" dirty="0"/>
              <a:t> against the test application</a:t>
            </a:r>
          </a:p>
          <a:p>
            <a:r>
              <a:rPr lang="en-US" dirty="0"/>
              <a:t> Pushes Deployment Event to Dynatrace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83F963-CFDE-4BDD-B404-B0CECEEDC4EF}"/>
              </a:ext>
            </a:extLst>
          </p:cNvPr>
          <p:cNvSpPr txBox="1">
            <a:spLocks/>
          </p:cNvSpPr>
          <p:nvPr/>
        </p:nvSpPr>
        <p:spPr>
          <a:xfrm>
            <a:off x="5763019" y="2733738"/>
            <a:ext cx="38280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Production</a:t>
            </a:r>
          </a:p>
          <a:p>
            <a:r>
              <a:rPr lang="en-US" dirty="0"/>
              <a:t>Deploys the test app on Staging VM</a:t>
            </a:r>
          </a:p>
          <a:p>
            <a:r>
              <a:rPr lang="en-US" dirty="0"/>
              <a:t>Starts </a:t>
            </a:r>
            <a:r>
              <a:rPr lang="en-US" dirty="0" err="1"/>
              <a:t>Loadtest</a:t>
            </a:r>
            <a:r>
              <a:rPr lang="en-US" dirty="0"/>
              <a:t> against the test application</a:t>
            </a:r>
          </a:p>
          <a:p>
            <a:r>
              <a:rPr lang="en-US" dirty="0"/>
              <a:t> Pushes Deployment Event to Dynatrace</a:t>
            </a:r>
          </a:p>
        </p:txBody>
      </p:sp>
    </p:spTree>
    <p:extLst>
      <p:ext uri="{BB962C8B-B14F-4D97-AF65-F5344CB8AC3E}">
        <p14:creationId xmlns:p14="http://schemas.microsoft.com/office/powerpoint/2010/main" val="6674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THE BIG PICTURE</a:t>
            </a:r>
            <a:br>
              <a:rPr lang="en-US" dirty="0"/>
            </a:br>
            <a:r>
              <a:rPr lang="en-US" dirty="0"/>
              <a:t>What we are going to do today!</a:t>
            </a:r>
          </a:p>
        </p:txBody>
      </p:sp>
    </p:spTree>
    <p:extLst>
      <p:ext uri="{BB962C8B-B14F-4D97-AF65-F5344CB8AC3E}">
        <p14:creationId xmlns:p14="http://schemas.microsoft.com/office/powerpoint/2010/main" val="2715712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DBC7-A110-4E90-9332-47D07279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59456"/>
          </a:xfrm>
        </p:spPr>
        <p:txBody>
          <a:bodyPr/>
          <a:lstStyle/>
          <a:p>
            <a:r>
              <a:rPr lang="en-US" dirty="0"/>
              <a:t>Getting values from Dynatrace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BB133-D06F-4576-AB17-230B463F8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73" y="1017662"/>
            <a:ext cx="3868473" cy="53972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Login to the Dynatrace account you have setup for this workshop</a:t>
            </a:r>
          </a:p>
          <a:p>
            <a:r>
              <a:rPr lang="en-US" dirty="0"/>
              <a:t>Go to Deploy Dynatrace</a:t>
            </a:r>
          </a:p>
          <a:p>
            <a:r>
              <a:rPr lang="en-US" dirty="0"/>
              <a:t>Copy the first command</a:t>
            </a:r>
          </a:p>
          <a:p>
            <a:r>
              <a:rPr lang="en-US" dirty="0"/>
              <a:t>Pull out the values for </a:t>
            </a:r>
          </a:p>
          <a:p>
            <a:r>
              <a:rPr lang="en-US" dirty="0" err="1"/>
              <a:t>Dynatrace_Tenant</a:t>
            </a:r>
            <a:r>
              <a:rPr lang="en-US" dirty="0"/>
              <a:t>: https://&lt;tenant&gt;.live.Dynatrace.com</a:t>
            </a:r>
          </a:p>
          <a:p>
            <a:r>
              <a:rPr lang="en-US" dirty="0" err="1"/>
              <a:t>Dynatrace_Tenant_Token</a:t>
            </a:r>
            <a:r>
              <a:rPr lang="en-US" dirty="0"/>
              <a:t>: Value of Tenant token</a:t>
            </a:r>
          </a:p>
          <a:p>
            <a:r>
              <a:rPr lang="en-US" dirty="0"/>
              <a:t>Copy these values to the Notepad</a:t>
            </a:r>
          </a:p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6B054831-4857-4F09-B6BC-B3C91BF29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412" y="1736436"/>
            <a:ext cx="8619149" cy="444068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B5C9F9-F5D6-4D1B-A786-9A4A4A19AD66}"/>
              </a:ext>
            </a:extLst>
          </p:cNvPr>
          <p:cNvSpPr/>
          <p:nvPr/>
        </p:nvSpPr>
        <p:spPr>
          <a:xfrm>
            <a:off x="4247412" y="5538303"/>
            <a:ext cx="1011162" cy="261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B10047-BD99-4B7E-A295-5F5C4CA32B7B}"/>
              </a:ext>
            </a:extLst>
          </p:cNvPr>
          <p:cNvSpPr/>
          <p:nvPr/>
        </p:nvSpPr>
        <p:spPr>
          <a:xfrm>
            <a:off x="7489593" y="4289202"/>
            <a:ext cx="3756581" cy="5000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9F8D33-4815-40EB-ACC9-D1BE9D400666}"/>
              </a:ext>
            </a:extLst>
          </p:cNvPr>
          <p:cNvSpPr/>
          <p:nvPr/>
        </p:nvSpPr>
        <p:spPr>
          <a:xfrm>
            <a:off x="11316875" y="4477736"/>
            <a:ext cx="626883" cy="438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88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EB0F-5492-4EA5-9EF4-ADBE1AEA7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Token Dynatrace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A9C7E-9F48-419B-9B95-06220262E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591" y="1725990"/>
            <a:ext cx="325303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 to Settings -&gt; Integration -&gt; Dynatrace API -&gt; Generate token</a:t>
            </a:r>
          </a:p>
          <a:p>
            <a:pPr marL="0" indent="0">
              <a:buNone/>
            </a:pPr>
            <a:r>
              <a:rPr lang="en-US" dirty="0"/>
              <a:t>Copy the vale of the Generated token in the notepad</a:t>
            </a:r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3C82DDFF-930D-4B97-943E-DD832FB1D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971" y="1690688"/>
            <a:ext cx="7855888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46D39A-3AC6-4EBD-BD09-EE17BD362F83}"/>
              </a:ext>
            </a:extLst>
          </p:cNvPr>
          <p:cNvSpPr/>
          <p:nvPr/>
        </p:nvSpPr>
        <p:spPr>
          <a:xfrm>
            <a:off x="8272020" y="4116553"/>
            <a:ext cx="1003954" cy="193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5BC91-ACFB-44AF-8808-DAD4BD125AD6}"/>
              </a:ext>
            </a:extLst>
          </p:cNvPr>
          <p:cNvSpPr/>
          <p:nvPr/>
        </p:nvSpPr>
        <p:spPr>
          <a:xfrm>
            <a:off x="4142971" y="5210062"/>
            <a:ext cx="1701647" cy="86726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8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4AD0-EFE8-4AE9-A921-50995A5D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83" y="181302"/>
            <a:ext cx="10515600" cy="1325563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SelfHealing</a:t>
            </a:r>
            <a:r>
              <a:rPr lang="en-US" dirty="0"/>
              <a:t> Function URL Webhook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0C6DF-20B9-4860-B949-9604DBDC9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83" y="1566388"/>
            <a:ext cx="397418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enable auto remediation add the Self Healing Function URL to Dynatrace after creating an alerting profile</a:t>
            </a:r>
          </a:p>
          <a:p>
            <a:r>
              <a:rPr lang="en-US" dirty="0" err="1"/>
              <a:t>WebhookURL</a:t>
            </a:r>
            <a:r>
              <a:rPr lang="en-US" dirty="0"/>
              <a:t>: </a:t>
            </a:r>
            <a:r>
              <a:rPr lang="en-US" dirty="0" err="1"/>
              <a:t>SelfHealingFunction</a:t>
            </a:r>
            <a:r>
              <a:rPr lang="en-US" dirty="0"/>
              <a:t> URL + 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ProcessAlert?name</a:t>
            </a:r>
            <a:r>
              <a:rPr lang="en-US" dirty="0"/>
              <a:t>=&lt;</a:t>
            </a:r>
            <a:r>
              <a:rPr lang="en-US" dirty="0" err="1"/>
              <a:t>YourName</a:t>
            </a:r>
            <a:r>
              <a:rPr lang="en-US" dirty="0"/>
              <a:t>&gt;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ABD05A0-38AB-40B4-8FCC-73EDF6599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181" y="1080908"/>
            <a:ext cx="7813633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29C312-1978-4F8A-8A9C-6902C9FD109F}"/>
              </a:ext>
            </a:extLst>
          </p:cNvPr>
          <p:cNvSpPr/>
          <p:nvPr/>
        </p:nvSpPr>
        <p:spPr>
          <a:xfrm>
            <a:off x="6537487" y="2050331"/>
            <a:ext cx="2969443" cy="2262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47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F5A3-D6D9-470B-82B5-FE7560619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5" y="77607"/>
            <a:ext cx="10515600" cy="1325563"/>
          </a:xfrm>
        </p:spPr>
        <p:txBody>
          <a:bodyPr/>
          <a:lstStyle/>
          <a:p>
            <a:r>
              <a:rPr lang="en-US" dirty="0"/>
              <a:t>Step 6 – Release Pipeline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4A83F-BFCC-4C0F-962F-173A9AA95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532" y="1104475"/>
            <a:ext cx="10515600" cy="4351338"/>
          </a:xfrm>
        </p:spPr>
        <p:txBody>
          <a:bodyPr/>
          <a:lstStyle/>
          <a:p>
            <a:r>
              <a:rPr lang="en-US" dirty="0"/>
              <a:t>After Importing the release pipeline go to each stage</a:t>
            </a:r>
          </a:p>
          <a:p>
            <a:r>
              <a:rPr lang="en-US" dirty="0"/>
              <a:t>For Each Task in each stage you will have to select the Azure Subscription, Resource Group, Location</a:t>
            </a:r>
          </a:p>
          <a:p>
            <a:r>
              <a:rPr lang="en-US" dirty="0"/>
              <a:t>Add the following values for the Variables in the Variables Section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9430023-44D8-4A3F-AC28-82E21E786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93" y="3097807"/>
            <a:ext cx="10515600" cy="40316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25E652-62BC-4597-9522-8053FB17D685}"/>
              </a:ext>
            </a:extLst>
          </p:cNvPr>
          <p:cNvSpPr/>
          <p:nvPr/>
        </p:nvSpPr>
        <p:spPr>
          <a:xfrm>
            <a:off x="6792015" y="5278679"/>
            <a:ext cx="2111604" cy="839317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0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E2DC-B622-49A3-9862-CEABEBDD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Tags for each Deployment group</a:t>
            </a:r>
            <a:br>
              <a:rPr lang="en-US" dirty="0"/>
            </a:br>
            <a:r>
              <a:rPr lang="en-US" dirty="0"/>
              <a:t>Staging OR Production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0AA23F-C3F6-4298-AC81-148278C16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759" y="1825625"/>
            <a:ext cx="8490481" cy="4351338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F5DE53A6-CB5A-48E7-8D0C-80EF5DAC369F}"/>
              </a:ext>
            </a:extLst>
          </p:cNvPr>
          <p:cNvSpPr/>
          <p:nvPr/>
        </p:nvSpPr>
        <p:spPr>
          <a:xfrm>
            <a:off x="5962650" y="4381500"/>
            <a:ext cx="1924050" cy="566738"/>
          </a:xfrm>
          <a:prstGeom prst="flowChartProcess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B2FA35D1-1DD2-44C9-B65F-205D64A863F5}"/>
              </a:ext>
            </a:extLst>
          </p:cNvPr>
          <p:cNvSpPr/>
          <p:nvPr/>
        </p:nvSpPr>
        <p:spPr>
          <a:xfrm>
            <a:off x="1819269" y="2390757"/>
            <a:ext cx="1924050" cy="514368"/>
          </a:xfrm>
          <a:prstGeom prst="flowChartProcess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62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00AF-6F37-451B-B050-A659136E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Deployment Event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2E664-51EA-47F7-91CA-B4496E5FA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the values in Push Deployment Event Task for Staging and Production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E7D60E-E928-4892-BC6D-19F73AE11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30" y="2287588"/>
            <a:ext cx="47695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53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9590F8-D5FA-4C55-B3F9-5863DB4D0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231" y="1315519"/>
            <a:ext cx="10515600" cy="4014090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12A7C9F1-4B3B-404F-95A1-35403FB93618}"/>
              </a:ext>
            </a:extLst>
          </p:cNvPr>
          <p:cNvSpPr/>
          <p:nvPr/>
        </p:nvSpPr>
        <p:spPr>
          <a:xfrm>
            <a:off x="5340283" y="3426642"/>
            <a:ext cx="3841423" cy="1020451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Environment Variables</a:t>
            </a:r>
          </a:p>
          <a:p>
            <a:pPr algn="ctr"/>
            <a:r>
              <a:rPr lang="en-US" dirty="0"/>
              <a:t>Copy from Azure_Devops_Values.txt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34D6BF-AA8D-45B3-8DB4-99BA9E27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00"/>
            <a:ext cx="10515600" cy="1325563"/>
          </a:xfrm>
        </p:spPr>
        <p:txBody>
          <a:bodyPr/>
          <a:lstStyle/>
          <a:p>
            <a:r>
              <a:rPr lang="en-US" dirty="0"/>
              <a:t>Configure Self Healing Function on Azure</a:t>
            </a:r>
          </a:p>
        </p:txBody>
      </p:sp>
    </p:spTree>
    <p:extLst>
      <p:ext uri="{BB962C8B-B14F-4D97-AF65-F5344CB8AC3E}">
        <p14:creationId xmlns:p14="http://schemas.microsoft.com/office/powerpoint/2010/main" val="4022168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C13F-8022-42AC-BD1E-FE35C25C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Self Healing on Dynatrace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A4ED55-A159-4E35-ADCA-15118C7DA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106" y="1690688"/>
            <a:ext cx="5223157" cy="4351338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774F32A-A689-4B86-9110-A1329480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302" y="1690688"/>
            <a:ext cx="4748195" cy="4351338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EE981837-C6CA-4A37-8F86-AF7C48ACCB07}"/>
              </a:ext>
            </a:extLst>
          </p:cNvPr>
          <p:cNvSpPr/>
          <p:nvPr/>
        </p:nvSpPr>
        <p:spPr>
          <a:xfrm>
            <a:off x="4067666" y="3139126"/>
            <a:ext cx="4336330" cy="96153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SelfHealingFunctionURL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ProcessAlert?name</a:t>
            </a:r>
            <a:r>
              <a:rPr lang="en-US" dirty="0"/>
              <a:t>=&lt;</a:t>
            </a:r>
            <a:r>
              <a:rPr lang="en-US" dirty="0" err="1"/>
              <a:t>yourname</a:t>
            </a:r>
            <a:r>
              <a:rPr lang="en-US" dirty="0"/>
              <a:t>&gt;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14EEE40A-510C-4F61-9523-932CF614B049}"/>
              </a:ext>
            </a:extLst>
          </p:cNvPr>
          <p:cNvSpPr/>
          <p:nvPr/>
        </p:nvSpPr>
        <p:spPr>
          <a:xfrm>
            <a:off x="4246775" y="4850091"/>
            <a:ext cx="3586899" cy="707010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 the Payload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F06DEEA-5F43-44C7-B7BE-13203912952C}"/>
              </a:ext>
            </a:extLst>
          </p:cNvPr>
          <p:cNvSpPr/>
          <p:nvPr/>
        </p:nvSpPr>
        <p:spPr>
          <a:xfrm>
            <a:off x="6928702" y="5693790"/>
            <a:ext cx="1956062" cy="34823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n Save</a:t>
            </a:r>
          </a:p>
        </p:txBody>
      </p:sp>
    </p:spTree>
    <p:extLst>
      <p:ext uri="{BB962C8B-B14F-4D97-AF65-F5344CB8AC3E}">
        <p14:creationId xmlns:p14="http://schemas.microsoft.com/office/powerpoint/2010/main" val="237521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4FCB-5468-4C35-BB5F-E3E4F52E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Explore our Application in Staging: Not a Web UI Masterpiece – but it works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8D524-4718-4479-968B-BB07C7002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821" y="1478945"/>
            <a:ext cx="10275721" cy="4950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F4E7E-9237-4342-9995-2BEBAF69CF57}"/>
              </a:ext>
            </a:extLst>
          </p:cNvPr>
          <p:cNvSpPr txBox="1"/>
          <p:nvPr/>
        </p:nvSpPr>
        <p:spPr>
          <a:xfrm>
            <a:off x="947820" y="1323976"/>
            <a:ext cx="10275721" cy="3815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rmAutofit/>
          </a:bodyPr>
          <a:lstStyle/>
          <a:p>
            <a:pPr algn="ctr" defTabSz="914377">
              <a:lnSpc>
                <a:spcPct val="120000"/>
              </a:lnSpc>
            </a:pPr>
            <a:r>
              <a:rPr lang="en-US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In your Browser: http://YOURPUBLICDNSFORSTAGINGEC2INSTANCE.amazonaws.com </a:t>
            </a:r>
          </a:p>
        </p:txBody>
      </p:sp>
    </p:spTree>
    <p:extLst>
      <p:ext uri="{BB962C8B-B14F-4D97-AF65-F5344CB8AC3E}">
        <p14:creationId xmlns:p14="http://schemas.microsoft.com/office/powerpoint/2010/main" val="1379489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EFFA-151E-4838-A45B-91B757ED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our Services in Dynatrace: Everything Monitored, Everything Tagged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788D01-444A-4A54-ACF8-159E43FEE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39" y="1423285"/>
            <a:ext cx="9157284" cy="495320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0A0D76-97C6-42A4-B24A-E1032AFC56E3}"/>
              </a:ext>
            </a:extLst>
          </p:cNvPr>
          <p:cNvSpPr/>
          <p:nvPr/>
        </p:nvSpPr>
        <p:spPr>
          <a:xfrm flipH="1">
            <a:off x="3340138" y="1423283"/>
            <a:ext cx="4156037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#1: Default Service Name from </a:t>
            </a:r>
            <a:r>
              <a:rPr lang="en-US" sz="16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package.json</a:t>
            </a:r>
            <a:endParaRPr lang="en-US" sz="16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20DF0A1-4D96-4F48-8387-FE0F61046CA3}"/>
              </a:ext>
            </a:extLst>
          </p:cNvPr>
          <p:cNvSpPr/>
          <p:nvPr/>
        </p:nvSpPr>
        <p:spPr>
          <a:xfrm flipH="1">
            <a:off x="2842885" y="1848423"/>
            <a:ext cx="2993371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Our </a:t>
            </a:r>
            <a:r>
              <a:rPr lang="en-US" sz="16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6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tag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8A0EA8E-EF94-4D45-A680-6DD81B50B6B0}"/>
              </a:ext>
            </a:extLst>
          </p:cNvPr>
          <p:cNvSpPr/>
          <p:nvPr/>
        </p:nvSpPr>
        <p:spPr>
          <a:xfrm flipH="1">
            <a:off x="7965016" y="4486277"/>
            <a:ext cx="4141259" cy="100608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Our Deployment Event</a:t>
            </a:r>
          </a:p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Crated by </a:t>
            </a:r>
            <a:r>
              <a:rPr lang="en-US" sz="1600" i="1" u="sng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16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96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/>
          </p:cNvSpPr>
          <p:nvPr/>
        </p:nvSpPr>
        <p:spPr>
          <a:xfrm>
            <a:off x="400049" y="330759"/>
            <a:ext cx="10871200" cy="6776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>
              <a:defRPr/>
            </a:pPr>
            <a:endParaRPr lang="en-US" dirty="0">
              <a:solidFill>
                <a:srgbClr val="454646"/>
              </a:solidFill>
              <a:latin typeface="Calibri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915892" y="2336825"/>
            <a:ext cx="2160240" cy="216024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1" name="Arc 30"/>
          <p:cNvSpPr/>
          <p:nvPr/>
        </p:nvSpPr>
        <p:spPr>
          <a:xfrm>
            <a:off x="1917020" y="2337953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4DB3C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076132" y="2336825"/>
            <a:ext cx="2160240" cy="216024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3" name="Arc 32"/>
          <p:cNvSpPr/>
          <p:nvPr/>
        </p:nvSpPr>
        <p:spPr>
          <a:xfrm rot="10800000">
            <a:off x="4077260" y="2337953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49D00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235441" y="2336825"/>
            <a:ext cx="2160240" cy="216024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5" name="Arc 34"/>
          <p:cNvSpPr/>
          <p:nvPr/>
        </p:nvSpPr>
        <p:spPr>
          <a:xfrm>
            <a:off x="6236569" y="2337953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1D6E9B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8395681" y="2336825"/>
            <a:ext cx="2160240" cy="216024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8" name="Arc 37"/>
          <p:cNvSpPr/>
          <p:nvPr/>
        </p:nvSpPr>
        <p:spPr>
          <a:xfrm rot="10800000">
            <a:off x="8396809" y="2337953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F423F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917020" y="3190489"/>
            <a:ext cx="2157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050">
              <a:defRPr/>
            </a:pPr>
            <a:r>
              <a:rPr lang="en-US" sz="2400" dirty="0">
                <a:solidFill>
                  <a:srgbClr val="666666"/>
                </a:solidFill>
                <a:latin typeface="Open Sans Light"/>
              </a:rPr>
              <a:t>Dev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073797" y="3196293"/>
            <a:ext cx="2157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050">
              <a:defRPr/>
            </a:pPr>
            <a:r>
              <a:rPr lang="en-US" sz="2400" dirty="0">
                <a:solidFill>
                  <a:srgbClr val="666666"/>
                </a:solidFill>
                <a:latin typeface="Open Sans Light"/>
              </a:rPr>
              <a:t>Perf/Test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222943" y="3221229"/>
            <a:ext cx="2157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050">
              <a:defRPr/>
            </a:pPr>
            <a:r>
              <a:rPr lang="en-US" sz="2400" dirty="0">
                <a:solidFill>
                  <a:srgbClr val="666666"/>
                </a:solidFill>
                <a:latin typeface="Open Sans Light"/>
              </a:rPr>
              <a:t>Ops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377464" y="3229638"/>
            <a:ext cx="2157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050">
              <a:defRPr/>
            </a:pPr>
            <a:r>
              <a:rPr lang="en-US" sz="2400" dirty="0">
                <a:solidFill>
                  <a:srgbClr val="666666"/>
                </a:solidFill>
                <a:latin typeface="Open Sans Light"/>
              </a:rPr>
              <a:t>Biz</a:t>
            </a:r>
          </a:p>
        </p:txBody>
      </p:sp>
      <p:sp>
        <p:nvSpPr>
          <p:cNvPr id="43" name="Arc 42"/>
          <p:cNvSpPr/>
          <p:nvPr/>
        </p:nvSpPr>
        <p:spPr>
          <a:xfrm>
            <a:off x="8396809" y="2331995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9C1A5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4" name="Arc 43"/>
          <p:cNvSpPr/>
          <p:nvPr/>
        </p:nvSpPr>
        <p:spPr>
          <a:xfrm rot="10800000">
            <a:off x="6246243" y="2338517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5" name="Arc 44"/>
          <p:cNvSpPr/>
          <p:nvPr/>
        </p:nvSpPr>
        <p:spPr>
          <a:xfrm>
            <a:off x="4075201" y="2338517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CE0D2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6" name="Arc 45"/>
          <p:cNvSpPr/>
          <p:nvPr/>
        </p:nvSpPr>
        <p:spPr>
          <a:xfrm rot="10800000">
            <a:off x="1917217" y="2338517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2F9FF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7" name="Arc 46"/>
          <p:cNvSpPr/>
          <p:nvPr/>
        </p:nvSpPr>
        <p:spPr>
          <a:xfrm>
            <a:off x="2789229" y="2364846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48B1C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8" name="Arc 47"/>
          <p:cNvSpPr/>
          <p:nvPr/>
        </p:nvSpPr>
        <p:spPr>
          <a:xfrm>
            <a:off x="7127233" y="2358823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1D6E9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9" name="Arc 48"/>
          <p:cNvSpPr/>
          <p:nvPr/>
        </p:nvSpPr>
        <p:spPr>
          <a:xfrm>
            <a:off x="4954505" y="4020871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49D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0" name="Arc 49"/>
          <p:cNvSpPr/>
          <p:nvPr/>
        </p:nvSpPr>
        <p:spPr>
          <a:xfrm>
            <a:off x="9287097" y="4020871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4073800" y="2277964"/>
            <a:ext cx="7229" cy="233337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234080" y="2260433"/>
            <a:ext cx="7229" cy="233337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/>
          <p:cNvSpPr/>
          <p:nvPr/>
        </p:nvSpPr>
        <p:spPr>
          <a:xfrm rot="10800000">
            <a:off x="9275545" y="2361623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9C1A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6" name="Arc 55"/>
          <p:cNvSpPr/>
          <p:nvPr/>
        </p:nvSpPr>
        <p:spPr>
          <a:xfrm rot="10800000">
            <a:off x="4911604" y="2385327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CE0D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7" name="Arc 56"/>
          <p:cNvSpPr/>
          <p:nvPr/>
        </p:nvSpPr>
        <p:spPr>
          <a:xfrm rot="10800000">
            <a:off x="7087577" y="4019598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97DC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8" name="Arc 57"/>
          <p:cNvSpPr/>
          <p:nvPr/>
        </p:nvSpPr>
        <p:spPr>
          <a:xfrm rot="10800000">
            <a:off x="2748865" y="4019598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2F9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pic>
        <p:nvPicPr>
          <p:cNvPr id="59" name="Picture 2" descr="Image result for dynatrace logo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10413" y="2835464"/>
            <a:ext cx="5732011" cy="115636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AutoShape 6" descr="Image result for bitbucket logo"/>
          <p:cNvSpPr>
            <a:spLocks noChangeAspect="1" noChangeArrowheads="1"/>
          </p:cNvSpPr>
          <p:nvPr/>
        </p:nvSpPr>
        <p:spPr bwMode="auto">
          <a:xfrm>
            <a:off x="7263115" y="3110841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54">
              <a:defRPr/>
            </a:pP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346" y="4479584"/>
            <a:ext cx="610305" cy="59192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9968" y="3889001"/>
            <a:ext cx="631109" cy="60097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155" y="3115809"/>
            <a:ext cx="851191" cy="85119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969" y="2291468"/>
            <a:ext cx="810339" cy="810339"/>
          </a:xfrm>
          <a:prstGeom prst="rect">
            <a:avLst/>
          </a:prstGeom>
        </p:spPr>
      </p:pic>
      <p:pic>
        <p:nvPicPr>
          <p:cNvPr id="4100" name="Picture 4" descr="Neotys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1742"/>
          <a:stretch/>
        </p:blipFill>
        <p:spPr bwMode="auto">
          <a:xfrm>
            <a:off x="2636331" y="1582539"/>
            <a:ext cx="522087" cy="52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oadrunner log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3623" y="1503817"/>
            <a:ext cx="688288" cy="68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git logo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550"/>
          <a:stretch/>
        </p:blipFill>
        <p:spPr bwMode="auto">
          <a:xfrm>
            <a:off x="6474294" y="4812966"/>
            <a:ext cx="700865" cy="60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pagerduty icon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91789" y="4658013"/>
            <a:ext cx="661319" cy="66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servicenow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21034" y="3570655"/>
            <a:ext cx="686679" cy="68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xmatters icon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1354" y="2526427"/>
            <a:ext cx="643151" cy="6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slack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0195" y="1466635"/>
            <a:ext cx="762652" cy="76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023" y="1437775"/>
            <a:ext cx="633620" cy="769749"/>
          </a:xfrm>
          <a:prstGeom prst="rect">
            <a:avLst/>
          </a:prstGeom>
        </p:spPr>
      </p:pic>
      <p:pic>
        <p:nvPicPr>
          <p:cNvPr id="4118" name="Picture 22" descr="Image result for electriccloud logo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0264" y="4672501"/>
            <a:ext cx="709163" cy="70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Image result for visual studio logo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88" y="4680014"/>
            <a:ext cx="712619" cy="73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ight Arrow 44"/>
          <p:cNvSpPr/>
          <p:nvPr/>
        </p:nvSpPr>
        <p:spPr>
          <a:xfrm flipH="1">
            <a:off x="259163" y="373460"/>
            <a:ext cx="5430860" cy="919595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3">
              <a:defRPr/>
            </a:pPr>
            <a:r>
              <a:rPr lang="en-US" sz="28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Shift-Left: Break Pipeline Earlier</a:t>
            </a:r>
          </a:p>
        </p:txBody>
      </p:sp>
      <p:sp>
        <p:nvSpPr>
          <p:cNvPr id="86" name="Right Arrow 49"/>
          <p:cNvSpPr/>
          <p:nvPr/>
        </p:nvSpPr>
        <p:spPr>
          <a:xfrm>
            <a:off x="6479095" y="5938390"/>
            <a:ext cx="5430861" cy="87764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3">
              <a:defRPr/>
            </a:pPr>
            <a:r>
              <a:rPr lang="en-US" sz="28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Path to NoOps: Self-Healing, …</a:t>
            </a:r>
          </a:p>
        </p:txBody>
      </p:sp>
      <p:sp>
        <p:nvSpPr>
          <p:cNvPr id="53" name="Right Arrow 49"/>
          <p:cNvSpPr/>
          <p:nvPr/>
        </p:nvSpPr>
        <p:spPr>
          <a:xfrm>
            <a:off x="6479095" y="397438"/>
            <a:ext cx="5430860" cy="87764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3">
              <a:defRPr/>
            </a:pPr>
            <a:r>
              <a:rPr lang="en-US" sz="28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Shift-Right: Tags, Deploys, Events</a:t>
            </a:r>
          </a:p>
        </p:txBody>
      </p:sp>
      <p:sp>
        <p:nvSpPr>
          <p:cNvPr id="54" name="Right Arrow 44"/>
          <p:cNvSpPr/>
          <p:nvPr/>
        </p:nvSpPr>
        <p:spPr>
          <a:xfrm flipH="1">
            <a:off x="299688" y="5896433"/>
            <a:ext cx="5390337" cy="919595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3">
              <a:defRPr/>
            </a:pPr>
            <a:r>
              <a:rPr lang="en-US" sz="28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Actionable Feedback Loops</a:t>
            </a:r>
          </a:p>
        </p:txBody>
      </p:sp>
      <p:pic>
        <p:nvPicPr>
          <p:cNvPr id="1026" name="Picture 2" descr="Image result for teamcity icon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7507" y="1471635"/>
            <a:ext cx="664548" cy="66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jenkins ico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2684" y="4715079"/>
            <a:ext cx="579845" cy="80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bitbucket"/>
          <p:cNvPicPr>
            <a:picLocks noChangeAspect="1" noChangeArrowheads="1"/>
          </p:cNvPicPr>
          <p:nvPr/>
        </p:nvPicPr>
        <p:blipFill>
          <a:blip r:embed="rId2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0622" y="1349985"/>
            <a:ext cx="921303" cy="92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5905" y="4761457"/>
            <a:ext cx="629743" cy="629743"/>
          </a:xfrm>
          <a:prstGeom prst="rect">
            <a:avLst/>
          </a:prstGeom>
        </p:spPr>
      </p:pic>
      <p:pic>
        <p:nvPicPr>
          <p:cNvPr id="1028" name="Picture 4" descr="Image result for jira log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8524" y="4639480"/>
            <a:ext cx="838253" cy="83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ipchat logo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5631" y="1314423"/>
            <a:ext cx="1135356" cy="113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0736" y="1586345"/>
            <a:ext cx="639877" cy="545777"/>
          </a:xfrm>
          <a:prstGeom prst="rect">
            <a:avLst/>
          </a:prstGeom>
        </p:spPr>
      </p:pic>
      <p:pic>
        <p:nvPicPr>
          <p:cNvPr id="68" name="Picture 2" descr="Image result for bmc remedy logo"/>
          <p:cNvPicPr>
            <a:picLocks noChangeAspect="1" noChangeArrowheads="1"/>
          </p:cNvPicPr>
          <p:nvPr/>
        </p:nvPicPr>
        <p:blipFill>
          <a:blip r:embed="rId2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3510" y="1612622"/>
            <a:ext cx="932913" cy="93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loudfoundry icon"/>
          <p:cNvPicPr>
            <a:picLocks noChangeAspect="1" noChangeArrowheads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09752" y="1430501"/>
            <a:ext cx="612728" cy="7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openshift icon"/>
          <p:cNvPicPr>
            <a:picLocks noChangeAspect="1" noChangeArrowheads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44971" y="4757013"/>
            <a:ext cx="758156" cy="68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icon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5985" y="4775573"/>
            <a:ext cx="836239" cy="63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tling"/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9969" y="1691925"/>
            <a:ext cx="720603" cy="72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ce labs icon"/>
          <p:cNvPicPr>
            <a:picLocks noChangeAspect="1" noChangeArrowheads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4348" y="4714412"/>
            <a:ext cx="673437" cy="67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5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53" grpId="0" animBg="1"/>
      <p:bldP spid="5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EBAB-F63E-453E-AEB1-86BC178D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Release gate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B55749-C333-4227-B86E-A17D565A3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102" y="1605847"/>
            <a:ext cx="3619670" cy="4351338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B366597A-53A3-4271-82CD-251B9818E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28" y="1533395"/>
            <a:ext cx="3439241" cy="43513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48C4E6-744A-4652-A47D-D5F8FBA4C6C0}"/>
              </a:ext>
            </a:extLst>
          </p:cNvPr>
          <p:cNvSpPr/>
          <p:nvPr/>
        </p:nvSpPr>
        <p:spPr>
          <a:xfrm>
            <a:off x="1475295" y="2681926"/>
            <a:ext cx="3327662" cy="292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B4F82D-6AA4-49CC-B01D-7D81167CA12F}"/>
              </a:ext>
            </a:extLst>
          </p:cNvPr>
          <p:cNvSpPr/>
          <p:nvPr/>
        </p:nvSpPr>
        <p:spPr>
          <a:xfrm>
            <a:off x="1475295" y="3181546"/>
            <a:ext cx="3247534" cy="24745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19FD6E-6E5A-4777-9320-9350F55AF8E3}"/>
              </a:ext>
            </a:extLst>
          </p:cNvPr>
          <p:cNvSpPr/>
          <p:nvPr/>
        </p:nvSpPr>
        <p:spPr>
          <a:xfrm>
            <a:off x="1467443" y="3729874"/>
            <a:ext cx="3247534" cy="24745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951DE-15F9-43AC-854B-A2936B323F32}"/>
              </a:ext>
            </a:extLst>
          </p:cNvPr>
          <p:cNvSpPr/>
          <p:nvPr/>
        </p:nvSpPr>
        <p:spPr>
          <a:xfrm>
            <a:off x="1509854" y="4210634"/>
            <a:ext cx="3247534" cy="24745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06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346BA-C766-4004-9D7F-7D2038832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for Release Gate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0D2496-6988-483E-BAE6-9E0A25B80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Unbreakable Gate Function URL : URL + /</a:t>
            </a:r>
            <a:r>
              <a:rPr lang="en-US" dirty="0" err="1"/>
              <a:t>ProcessUnbreakableGate</a:t>
            </a:r>
            <a:endParaRPr lang="en-US" dirty="0"/>
          </a:p>
          <a:p>
            <a:r>
              <a:rPr lang="en-US" dirty="0"/>
              <a:t>Dynatrace Proxy URL: </a:t>
            </a:r>
            <a:r>
              <a:rPr lang="en-US" dirty="0">
                <a:hlinkClick r:id="rId2"/>
              </a:rPr>
              <a:t>http://40.117.92.217:5000/api/DTCLIProxy/MonspecPullRequest</a:t>
            </a:r>
            <a:endParaRPr lang="en-US" dirty="0"/>
          </a:p>
          <a:p>
            <a:r>
              <a:rPr lang="en-US" dirty="0"/>
              <a:t>Service to Compare value: </a:t>
            </a:r>
            <a:r>
              <a:rPr lang="en-US" dirty="0" err="1"/>
              <a:t>SampleJSonService</a:t>
            </a:r>
            <a:r>
              <a:rPr lang="en-US" dirty="0"/>
              <a:t>/</a:t>
            </a:r>
            <a:r>
              <a:rPr lang="en-US" dirty="0" err="1"/>
              <a:t>StagingToProduction</a:t>
            </a:r>
            <a:endParaRPr lang="en-US" dirty="0"/>
          </a:p>
          <a:p>
            <a:r>
              <a:rPr lang="en-US" dirty="0"/>
              <a:t>Authentication Token : PAT Token</a:t>
            </a:r>
          </a:p>
        </p:txBody>
      </p:sp>
    </p:spTree>
    <p:extLst>
      <p:ext uri="{BB962C8B-B14F-4D97-AF65-F5344CB8AC3E}">
        <p14:creationId xmlns:p14="http://schemas.microsoft.com/office/powerpoint/2010/main" val="1286439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04DD46-771B-46A4-9A69-E2FF274BC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39" y="289055"/>
            <a:ext cx="8435217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B45B9B-F73E-4999-B142-FCA8BA24C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34" y="3429000"/>
            <a:ext cx="7294775" cy="27527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69F465-F33B-49B8-BD92-A3288DE4C7A2}"/>
              </a:ext>
            </a:extLst>
          </p:cNvPr>
          <p:cNvCxnSpPr/>
          <p:nvPr/>
        </p:nvCxnSpPr>
        <p:spPr>
          <a:xfrm>
            <a:off x="4996206" y="2375555"/>
            <a:ext cx="626883" cy="134331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539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456" y="2756925"/>
            <a:ext cx="10081120" cy="1071563"/>
          </a:xfrm>
        </p:spPr>
        <p:txBody>
          <a:bodyPr>
            <a:normAutofit fontScale="90000"/>
          </a:bodyPr>
          <a:lstStyle/>
          <a:p>
            <a:r>
              <a:rPr lang="en-US" sz="4267" dirty="0"/>
              <a:t>Behind the Scenes: Approval Stage</a:t>
            </a:r>
            <a:br>
              <a:rPr lang="en-US" dirty="0"/>
            </a:br>
            <a:r>
              <a:rPr lang="en-US" b="1" i="1" dirty="0"/>
              <a:t>Shift-Left</a:t>
            </a:r>
            <a:r>
              <a:rPr lang="en-US" dirty="0"/>
              <a:t>: Automate Metric Comparison to Validate Build</a:t>
            </a:r>
          </a:p>
        </p:txBody>
      </p:sp>
    </p:spTree>
    <p:extLst>
      <p:ext uri="{BB962C8B-B14F-4D97-AF65-F5344CB8AC3E}">
        <p14:creationId xmlns:p14="http://schemas.microsoft.com/office/powerpoint/2010/main" val="1316876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0" y="212897"/>
            <a:ext cx="10774365" cy="668960"/>
          </a:xfrm>
        </p:spPr>
        <p:txBody>
          <a:bodyPr/>
          <a:lstStyle/>
          <a:p>
            <a:r>
              <a:rPr lang="en-US" dirty="0"/>
              <a:t>Inspired by Continuous Performance Teams @ Dynatrace, Intuit, REI, PayPal 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25AFB3-5A82-4724-8690-5340CF3E0E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522" y="1089814"/>
            <a:ext cx="7122633" cy="2806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ular Callout 6">
            <a:extLst>
              <a:ext uri="{FF2B5EF4-FFF2-40B4-BE49-F238E27FC236}">
                <a16:creationId xmlns:a16="http://schemas.microsoft.com/office/drawing/2014/main" id="{49FB9A50-0257-4D6A-AFF2-ADD1F7053669}"/>
              </a:ext>
            </a:extLst>
          </p:cNvPr>
          <p:cNvSpPr/>
          <p:nvPr/>
        </p:nvSpPr>
        <p:spPr>
          <a:xfrm>
            <a:off x="644052" y="1544044"/>
            <a:ext cx="2641520" cy="625793"/>
          </a:xfrm>
          <a:prstGeom prst="wedgeRectCallout">
            <a:avLst>
              <a:gd name="adj1" fmla="val 16228"/>
              <a:gd name="adj2" fmla="val 111881"/>
            </a:avLst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40">
              <a:defRPr/>
            </a:pPr>
            <a:r>
              <a:rPr lang="en-US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</a:t>
            </a: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 for Build Nov 16</a:t>
            </a:r>
          </a:p>
        </p:txBody>
      </p:sp>
      <p:sp>
        <p:nvSpPr>
          <p:cNvPr id="30" name="Rectangular Callout 7">
            <a:extLst>
              <a:ext uri="{FF2B5EF4-FFF2-40B4-BE49-F238E27FC236}">
                <a16:creationId xmlns:a16="http://schemas.microsoft.com/office/drawing/2014/main" id="{5DED7ADA-87FF-4F16-8504-4BF5C0AEE719}"/>
              </a:ext>
            </a:extLst>
          </p:cNvPr>
          <p:cNvSpPr/>
          <p:nvPr/>
        </p:nvSpPr>
        <p:spPr>
          <a:xfrm>
            <a:off x="3398103" y="1544045"/>
            <a:ext cx="2641520" cy="625793"/>
          </a:xfrm>
          <a:prstGeom prst="wedgeRectCallout">
            <a:avLst>
              <a:gd name="adj1" fmla="val -21415"/>
              <a:gd name="adj2" fmla="val 96042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40">
              <a:defRPr/>
            </a:pPr>
            <a:r>
              <a:rPr lang="en-US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for Build Nov 17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EAE1D5F6-7A0C-4702-B7F4-941ED58255F3}"/>
              </a:ext>
            </a:extLst>
          </p:cNvPr>
          <p:cNvSpPr/>
          <p:nvPr/>
        </p:nvSpPr>
        <p:spPr>
          <a:xfrm rot="16200000" flipH="1">
            <a:off x="2230345" y="2349771"/>
            <a:ext cx="302987" cy="786344"/>
          </a:xfrm>
          <a:prstGeom prst="leftBrace">
            <a:avLst>
              <a:gd name="adj1" fmla="val 8333"/>
              <a:gd name="adj2" fmla="val 49885"/>
            </a:avLst>
          </a:prstGeom>
          <a:noFill/>
          <a:ln w="44450" cap="flat" cmpd="sng" algn="ctr">
            <a:solidFill>
              <a:schemeClr val="accent3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1219140">
              <a:defRPr/>
            </a:pPr>
            <a:endParaRPr lang="en-US" sz="2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B5AF5B99-AD05-4C63-B667-5B71A3499DB7}"/>
              </a:ext>
            </a:extLst>
          </p:cNvPr>
          <p:cNvSpPr/>
          <p:nvPr/>
        </p:nvSpPr>
        <p:spPr>
          <a:xfrm rot="16200000" flipH="1">
            <a:off x="4029750" y="2213700"/>
            <a:ext cx="261301" cy="797187"/>
          </a:xfrm>
          <a:prstGeom prst="leftBrace">
            <a:avLst>
              <a:gd name="adj1" fmla="val 8333"/>
              <a:gd name="adj2" fmla="val 49402"/>
            </a:avLst>
          </a:prstGeom>
          <a:noFill/>
          <a:ln w="44450" cap="flat" cmpd="sng" algn="ctr">
            <a:solidFill>
              <a:schemeClr val="accent5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1219140"/>
            <a:endParaRPr lang="en-US" sz="2400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F79A531-B45D-4C1C-9D19-224708066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278" y="2548317"/>
            <a:ext cx="9615777" cy="3835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tangular Callout 7">
            <a:extLst>
              <a:ext uri="{FF2B5EF4-FFF2-40B4-BE49-F238E27FC236}">
                <a16:creationId xmlns:a16="http://schemas.microsoft.com/office/drawing/2014/main" id="{9577489E-C04E-4C0E-B664-24BA502EF3C8}"/>
              </a:ext>
            </a:extLst>
          </p:cNvPr>
          <p:cNvSpPr/>
          <p:nvPr/>
        </p:nvSpPr>
        <p:spPr>
          <a:xfrm>
            <a:off x="8694997" y="1539508"/>
            <a:ext cx="2641520" cy="625793"/>
          </a:xfrm>
          <a:prstGeom prst="wedgeRectCallout">
            <a:avLst>
              <a:gd name="adj1" fmla="val -21415"/>
              <a:gd name="adj2" fmla="val 10112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40">
              <a:defRPr/>
            </a:pPr>
            <a:r>
              <a:rPr lang="en-US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for every Build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1AF4E9-0396-4C7F-9A29-05DFC3EF3939}"/>
              </a:ext>
            </a:extLst>
          </p:cNvPr>
          <p:cNvSpPr/>
          <p:nvPr/>
        </p:nvSpPr>
        <p:spPr>
          <a:xfrm>
            <a:off x="9179325" y="2518213"/>
            <a:ext cx="529219" cy="392753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ular Callout 7">
            <a:extLst>
              <a:ext uri="{FF2B5EF4-FFF2-40B4-BE49-F238E27FC236}">
                <a16:creationId xmlns:a16="http://schemas.microsoft.com/office/drawing/2014/main" id="{D9B39322-2B0D-42B1-8D5C-0FE5F04DF74D}"/>
              </a:ext>
            </a:extLst>
          </p:cNvPr>
          <p:cNvSpPr/>
          <p:nvPr/>
        </p:nvSpPr>
        <p:spPr>
          <a:xfrm>
            <a:off x="176925" y="4265909"/>
            <a:ext cx="2133353" cy="915587"/>
          </a:xfrm>
          <a:prstGeom prst="wedgeRectCallout">
            <a:avLst>
              <a:gd name="adj1" fmla="val 82572"/>
              <a:gd name="adj2" fmla="val -2700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40">
              <a:defRPr/>
            </a:pPr>
            <a:r>
              <a:rPr lang="en-US" b="1" i="1" kern="0" dirty="0">
                <a:solidFill>
                  <a:prstClr val="black"/>
                </a:solidFill>
                <a:latin typeface="Calibri" panose="020F0502020204030204"/>
              </a:rPr>
              <a:t>“Multiple Metrics” </a:t>
            </a: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compared to 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prev</a:t>
            </a: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 Timeframe </a:t>
            </a:r>
          </a:p>
        </p:txBody>
      </p:sp>
      <p:sp>
        <p:nvSpPr>
          <p:cNvPr id="37" name="Rectangular Callout 7">
            <a:extLst>
              <a:ext uri="{FF2B5EF4-FFF2-40B4-BE49-F238E27FC236}">
                <a16:creationId xmlns:a16="http://schemas.microsoft.com/office/drawing/2014/main" id="{82D7345F-DCDE-4AC4-9408-314851FBE39F}"/>
              </a:ext>
            </a:extLst>
          </p:cNvPr>
          <p:cNvSpPr/>
          <p:nvPr/>
        </p:nvSpPr>
        <p:spPr>
          <a:xfrm>
            <a:off x="800572" y="5930549"/>
            <a:ext cx="3019411" cy="570793"/>
          </a:xfrm>
          <a:prstGeom prst="wedgeRectCallout">
            <a:avLst>
              <a:gd name="adj1" fmla="val 66942"/>
              <a:gd name="adj2" fmla="val 1119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40">
              <a:defRPr/>
            </a:pPr>
            <a:r>
              <a:rPr lang="en-US" b="1" i="1" kern="0" dirty="0">
                <a:solidFill>
                  <a:prstClr val="black"/>
                </a:solidFill>
                <a:latin typeface="Calibri" panose="020F0502020204030204"/>
              </a:rPr>
              <a:t>Simple Regression Detection </a:t>
            </a:r>
          </a:p>
          <a:p>
            <a:pPr algn="ctr" defTabSz="121914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per Metric</a:t>
            </a:r>
          </a:p>
        </p:txBody>
      </p:sp>
    </p:spTree>
    <p:extLst>
      <p:ext uri="{BB962C8B-B14F-4D97-AF65-F5344CB8AC3E}">
        <p14:creationId xmlns:p14="http://schemas.microsoft.com/office/powerpoint/2010/main" val="288952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0" y="212897"/>
            <a:ext cx="10774365" cy="668960"/>
          </a:xfrm>
        </p:spPr>
        <p:txBody>
          <a:bodyPr/>
          <a:lstStyle/>
          <a:p>
            <a:r>
              <a:rPr lang="en-US" dirty="0"/>
              <a:t>Monitoring as Code: Compare Metrics of Services of Different Environments/Builds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F17F7-572A-4963-9F57-CD4361680A12}"/>
              </a:ext>
            </a:extLst>
          </p:cNvPr>
          <p:cNvSpPr/>
          <p:nvPr/>
        </p:nvSpPr>
        <p:spPr>
          <a:xfrm>
            <a:off x="712901" y="932723"/>
            <a:ext cx="2116963" cy="457928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4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4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4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SampleJSonService</a:t>
            </a:r>
            <a:endParaRPr lang="en-US" sz="14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76B5A3-9248-4942-A8BD-25975DDB3F3C}"/>
              </a:ext>
            </a:extLst>
          </p:cNvPr>
          <p:cNvSpPr/>
          <p:nvPr/>
        </p:nvSpPr>
        <p:spPr>
          <a:xfrm>
            <a:off x="1325148" y="1468293"/>
            <a:ext cx="2396363" cy="4579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12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12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E9C97D-743A-42BC-A541-EB05A370512F}"/>
              </a:ext>
            </a:extLst>
          </p:cNvPr>
          <p:cNvSpPr/>
          <p:nvPr/>
        </p:nvSpPr>
        <p:spPr>
          <a:xfrm>
            <a:off x="3953393" y="1477635"/>
            <a:ext cx="2396363" cy="4579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12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DeploymentGroup:Production</a:t>
            </a:r>
            <a:endParaRPr lang="en-US" sz="12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13C656-24DB-4158-9DAC-A35D661BA52A}"/>
              </a:ext>
            </a:extLst>
          </p:cNvPr>
          <p:cNvSpPr/>
          <p:nvPr/>
        </p:nvSpPr>
        <p:spPr>
          <a:xfrm>
            <a:off x="1325148" y="2508630"/>
            <a:ext cx="2396363" cy="6544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Staging = </a:t>
            </a:r>
            <a:r>
              <a:rPr lang="en-US" sz="120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10%</a:t>
            </a:r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Slower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D47C17-B01F-48E3-8164-EFE351DE8F88}"/>
              </a:ext>
            </a:extLst>
          </p:cNvPr>
          <p:cNvSpPr/>
          <p:nvPr/>
        </p:nvSpPr>
        <p:spPr>
          <a:xfrm>
            <a:off x="3953393" y="2508630"/>
            <a:ext cx="2396363" cy="6544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StagingToProdYesterday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10%, </a:t>
            </a:r>
            <a:r>
              <a:rPr lang="en-US" sz="12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077AAD-548C-4510-A730-BCCFD7D951A8}"/>
              </a:ext>
            </a:extLst>
          </p:cNvPr>
          <p:cNvSpPr/>
          <p:nvPr/>
        </p:nvSpPr>
        <p:spPr>
          <a:xfrm>
            <a:off x="6581637" y="2508630"/>
            <a:ext cx="2396363" cy="6544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StagingToStagingLastHour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12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3600s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F03FA9-37E9-4162-B760-3EF31D43DB00}"/>
              </a:ext>
            </a:extLst>
          </p:cNvPr>
          <p:cNvSpPr/>
          <p:nvPr/>
        </p:nvSpPr>
        <p:spPr>
          <a:xfrm>
            <a:off x="9209881" y="2508630"/>
            <a:ext cx="2396363" cy="6544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StageToStageYesterday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12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B2803E-0E0C-481E-B552-64F558330A0E}"/>
              </a:ext>
            </a:extLst>
          </p:cNvPr>
          <p:cNvSpPr/>
          <p:nvPr/>
        </p:nvSpPr>
        <p:spPr>
          <a:xfrm>
            <a:off x="1325148" y="1983215"/>
            <a:ext cx="2396363" cy="457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(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5A94BD-9D52-4B8F-AB01-714F4F9B2A31}"/>
              </a:ext>
            </a:extLst>
          </p:cNvPr>
          <p:cNvSpPr/>
          <p:nvPr/>
        </p:nvSpPr>
        <p:spPr>
          <a:xfrm>
            <a:off x="3953393" y="1983215"/>
            <a:ext cx="2396363" cy="457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(Max) &lt; 10s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C75C75-5CEA-45A9-80E4-D7024AE4474B}"/>
              </a:ext>
            </a:extLst>
          </p:cNvPr>
          <p:cNvSpPr/>
          <p:nvPr/>
        </p:nvSpPr>
        <p:spPr>
          <a:xfrm>
            <a:off x="6581637" y="1983215"/>
            <a:ext cx="2396363" cy="457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FailureRate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B8713C-5DEF-4E9C-9ADF-1DFACED928EF}"/>
              </a:ext>
            </a:extLst>
          </p:cNvPr>
          <p:cNvSpPr/>
          <p:nvPr/>
        </p:nvSpPr>
        <p:spPr>
          <a:xfrm>
            <a:off x="9209881" y="1983215"/>
            <a:ext cx="2396363" cy="457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ResponseCount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90% Less vs Production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924157-11AA-4B22-8605-AC91A3D2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01" y="4027414"/>
            <a:ext cx="3111680" cy="26929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FFF82E-33A9-440B-8EC1-C9CD102F7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965" y="4027414"/>
            <a:ext cx="3062569" cy="269294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9290F-0DCD-48DC-AAFD-D42C3BC41CE9}"/>
              </a:ext>
            </a:extLst>
          </p:cNvPr>
          <p:cNvSpPr/>
          <p:nvPr/>
        </p:nvSpPr>
        <p:spPr>
          <a:xfrm>
            <a:off x="712901" y="3816831"/>
            <a:ext cx="3111680" cy="234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  <a:endParaRPr lang="en-US" sz="12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4A94CC-4696-40C3-8FD5-174C84FA7517}"/>
              </a:ext>
            </a:extLst>
          </p:cNvPr>
          <p:cNvSpPr/>
          <p:nvPr/>
        </p:nvSpPr>
        <p:spPr>
          <a:xfrm>
            <a:off x="4181667" y="3816831"/>
            <a:ext cx="3062867" cy="234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  <a:endParaRPr lang="en-US" sz="12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58AA63-AD4E-4D33-8187-05127EC76F84}"/>
              </a:ext>
            </a:extLst>
          </p:cNvPr>
          <p:cNvSpPr/>
          <p:nvPr/>
        </p:nvSpPr>
        <p:spPr>
          <a:xfrm>
            <a:off x="779249" y="5716071"/>
            <a:ext cx="1494827" cy="381663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C3C697-4123-4E5D-B0C4-1929AB9B8E02}"/>
              </a:ext>
            </a:extLst>
          </p:cNvPr>
          <p:cNvSpPr/>
          <p:nvPr/>
        </p:nvSpPr>
        <p:spPr>
          <a:xfrm>
            <a:off x="4197865" y="5699847"/>
            <a:ext cx="1494827" cy="381663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2558D6-CBCB-40FA-92CA-87C599D302A9}"/>
              </a:ext>
            </a:extLst>
          </p:cNvPr>
          <p:cNvSpPr txBox="1"/>
          <p:nvPr/>
        </p:nvSpPr>
        <p:spPr>
          <a:xfrm>
            <a:off x="7609403" y="3483874"/>
            <a:ext cx="3996840" cy="37371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914377">
              <a:lnSpc>
                <a:spcPct val="120000"/>
              </a:lnSpc>
            </a:pPr>
            <a:r>
              <a:rPr lang="en-US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Source (Staging):     1.64ms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DB9352-A249-4FD8-AA62-374F1A089E5D}"/>
              </a:ext>
            </a:extLst>
          </p:cNvPr>
          <p:cNvSpPr txBox="1"/>
          <p:nvPr/>
        </p:nvSpPr>
        <p:spPr>
          <a:xfrm>
            <a:off x="7609403" y="3968385"/>
            <a:ext cx="914400" cy="37371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914377">
              <a:lnSpc>
                <a:spcPct val="120000"/>
              </a:lnSpc>
            </a:pPr>
            <a:r>
              <a:rPr lang="en-US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Compare (Production): 1.41ms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018DC2-EFF2-4449-B910-D4DC4339E69C}"/>
              </a:ext>
            </a:extLst>
          </p:cNvPr>
          <p:cNvSpPr txBox="1"/>
          <p:nvPr/>
        </p:nvSpPr>
        <p:spPr>
          <a:xfrm>
            <a:off x="7609403" y="4452895"/>
            <a:ext cx="914400" cy="37371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914377">
              <a:lnSpc>
                <a:spcPct val="120000"/>
              </a:lnSpc>
            </a:pPr>
            <a:r>
              <a:rPr lang="en-US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Threshold (+10%):     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1.56ms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9CD93-F673-4556-8BC9-47B197A302B5}"/>
              </a:ext>
            </a:extLst>
          </p:cNvPr>
          <p:cNvSpPr txBox="1"/>
          <p:nvPr/>
        </p:nvSpPr>
        <p:spPr>
          <a:xfrm>
            <a:off x="7609403" y="4937407"/>
            <a:ext cx="914400" cy="37371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914377">
              <a:lnSpc>
                <a:spcPct val="120000"/>
              </a:lnSpc>
            </a:pPr>
            <a:r>
              <a:rPr lang="en-US" b="1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Status</a:t>
            </a:r>
            <a:r>
              <a:rPr lang="en-US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:          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VIOLATION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810033-EAA9-453B-834E-BC1A5E44BCF4}"/>
              </a:ext>
            </a:extLst>
          </p:cNvPr>
          <p:cNvCxnSpPr/>
          <p:nvPr/>
        </p:nvCxnSpPr>
        <p:spPr>
          <a:xfrm>
            <a:off x="278297" y="3286121"/>
            <a:ext cx="11600953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045D338-CD91-44A4-90EC-F4E79343CFD3}"/>
              </a:ext>
            </a:extLst>
          </p:cNvPr>
          <p:cNvSpPr/>
          <p:nvPr/>
        </p:nvSpPr>
        <p:spPr>
          <a:xfrm>
            <a:off x="712901" y="3405413"/>
            <a:ext cx="6531632" cy="2860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Pipeline Run: Validate Build with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12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007327C-05A5-4ED7-8227-D16CAD71D974}"/>
              </a:ext>
            </a:extLst>
          </p:cNvPr>
          <p:cNvSpPr/>
          <p:nvPr/>
        </p:nvSpPr>
        <p:spPr>
          <a:xfrm rot="20348711" flipH="1">
            <a:off x="8816542" y="1248121"/>
            <a:ext cx="1764772" cy="67618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Metrics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B4FC5EE-ACCF-4C2A-9140-F5DCAD666758}"/>
              </a:ext>
            </a:extLst>
          </p:cNvPr>
          <p:cNvSpPr/>
          <p:nvPr/>
        </p:nvSpPr>
        <p:spPr>
          <a:xfrm rot="20348711" flipH="1">
            <a:off x="8816542" y="1985539"/>
            <a:ext cx="1764772" cy="67618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Comparisons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91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7" grpId="0" animBg="1"/>
      <p:bldP spid="28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5" grpId="0" animBg="1"/>
      <p:bldP spid="46" grpId="0" animBg="1"/>
      <p:bldP spid="4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0" y="212897"/>
            <a:ext cx="10774365" cy="668960"/>
          </a:xfrm>
        </p:spPr>
        <p:txBody>
          <a:bodyPr/>
          <a:lstStyle/>
          <a:p>
            <a:r>
              <a:rPr lang="en-US" dirty="0"/>
              <a:t>Automate the Comparison: Trigger it for each Build and keep track of status!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A14BA-A25C-45CC-AD6A-476F51176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75"/>
          <a:stretch/>
        </p:blipFill>
        <p:spPr>
          <a:xfrm>
            <a:off x="536331" y="1166080"/>
            <a:ext cx="11377247" cy="415184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1FD6317-4433-48B9-8CBD-9C019D1235C7}"/>
              </a:ext>
            </a:extLst>
          </p:cNvPr>
          <p:cNvSpPr/>
          <p:nvPr/>
        </p:nvSpPr>
        <p:spPr>
          <a:xfrm rot="20348711" flipH="1">
            <a:off x="7452813" y="1258143"/>
            <a:ext cx="942747" cy="52395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Metrics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F5C211B-A325-4AB1-B8F8-02A524D0745F}"/>
              </a:ext>
            </a:extLst>
          </p:cNvPr>
          <p:cNvSpPr/>
          <p:nvPr/>
        </p:nvSpPr>
        <p:spPr>
          <a:xfrm rot="20348711" flipH="1">
            <a:off x="3681295" y="962786"/>
            <a:ext cx="1352891" cy="5718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Comparisons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C41F3E0-4572-4E22-82E6-127CB145A729}"/>
              </a:ext>
            </a:extLst>
          </p:cNvPr>
          <p:cNvSpPr/>
          <p:nvPr/>
        </p:nvSpPr>
        <p:spPr>
          <a:xfrm rot="20348711" flipH="1">
            <a:off x="5419797" y="1258144"/>
            <a:ext cx="942747" cy="52395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Entity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71F068B-E562-47B3-B59F-2502FE537731}"/>
              </a:ext>
            </a:extLst>
          </p:cNvPr>
          <p:cNvSpPr/>
          <p:nvPr/>
        </p:nvSpPr>
        <p:spPr>
          <a:xfrm rot="1508702">
            <a:off x="10041377" y="1531828"/>
            <a:ext cx="1168039" cy="52395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675798-1288-4136-A457-6B8CAB881E50}"/>
              </a:ext>
            </a:extLst>
          </p:cNvPr>
          <p:cNvSpPr/>
          <p:nvPr/>
        </p:nvSpPr>
        <p:spPr>
          <a:xfrm>
            <a:off x="7559157" y="1861763"/>
            <a:ext cx="332017" cy="3347507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D5F3658-725B-48CF-B004-F67BF11451A2}"/>
              </a:ext>
            </a:extLst>
          </p:cNvPr>
          <p:cNvSpPr/>
          <p:nvPr/>
        </p:nvSpPr>
        <p:spPr>
          <a:xfrm rot="16200000">
            <a:off x="7137180" y="5753721"/>
            <a:ext cx="1175969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127F8-B59F-4A1F-AA06-70193942213E}"/>
              </a:ext>
            </a:extLst>
          </p:cNvPr>
          <p:cNvSpPr/>
          <p:nvPr/>
        </p:nvSpPr>
        <p:spPr>
          <a:xfrm>
            <a:off x="6679097" y="1861763"/>
            <a:ext cx="332017" cy="3347507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C58CA9-17B3-42C6-8EE7-763307C85E6A}"/>
              </a:ext>
            </a:extLst>
          </p:cNvPr>
          <p:cNvSpPr/>
          <p:nvPr/>
        </p:nvSpPr>
        <p:spPr>
          <a:xfrm rot="16200000">
            <a:off x="6257121" y="5753721"/>
            <a:ext cx="1175969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0C14AB-3AC2-4E8D-B0EE-B3E4C378D065}"/>
              </a:ext>
            </a:extLst>
          </p:cNvPr>
          <p:cNvSpPr/>
          <p:nvPr/>
        </p:nvSpPr>
        <p:spPr>
          <a:xfrm>
            <a:off x="7122833" y="1861763"/>
            <a:ext cx="332017" cy="3347507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93495B-1842-4A6F-81FC-4CB23FF1D164}"/>
              </a:ext>
            </a:extLst>
          </p:cNvPr>
          <p:cNvSpPr/>
          <p:nvPr/>
        </p:nvSpPr>
        <p:spPr>
          <a:xfrm rot="16200000">
            <a:off x="6700856" y="5753721"/>
            <a:ext cx="1175969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02A98-F1CF-43FD-881E-292BEDA4B930}"/>
              </a:ext>
            </a:extLst>
          </p:cNvPr>
          <p:cNvSpPr/>
          <p:nvPr/>
        </p:nvSpPr>
        <p:spPr>
          <a:xfrm>
            <a:off x="8054605" y="1932747"/>
            <a:ext cx="332017" cy="33475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02D133-CCD1-4904-9CF6-93B2623D7DA9}"/>
              </a:ext>
            </a:extLst>
          </p:cNvPr>
          <p:cNvSpPr/>
          <p:nvPr/>
        </p:nvSpPr>
        <p:spPr>
          <a:xfrm rot="16200000">
            <a:off x="7663133" y="5789212"/>
            <a:ext cx="1104987" cy="48463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F49B5-3697-497E-9D83-C8762BAE61AD}"/>
              </a:ext>
            </a:extLst>
          </p:cNvPr>
          <p:cNvSpPr/>
          <p:nvPr/>
        </p:nvSpPr>
        <p:spPr>
          <a:xfrm>
            <a:off x="8528433" y="1932747"/>
            <a:ext cx="332017" cy="33475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F93A0D-0AD1-445B-8EEC-F35619E018C9}"/>
              </a:ext>
            </a:extLst>
          </p:cNvPr>
          <p:cNvSpPr/>
          <p:nvPr/>
        </p:nvSpPr>
        <p:spPr>
          <a:xfrm rot="16200000">
            <a:off x="8136960" y="5789212"/>
            <a:ext cx="1104987" cy="48463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66AD0F-C39A-420D-ACF8-8B78341937D1}"/>
              </a:ext>
            </a:extLst>
          </p:cNvPr>
          <p:cNvSpPr/>
          <p:nvPr/>
        </p:nvSpPr>
        <p:spPr>
          <a:xfrm>
            <a:off x="8956109" y="1932745"/>
            <a:ext cx="332017" cy="33475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DC3BE6C-66AC-4D06-A055-E9D7F4B06AF3}"/>
              </a:ext>
            </a:extLst>
          </p:cNvPr>
          <p:cNvSpPr/>
          <p:nvPr/>
        </p:nvSpPr>
        <p:spPr>
          <a:xfrm rot="16200000">
            <a:off x="8564636" y="5789211"/>
            <a:ext cx="1104987" cy="48463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4340DE-A558-4CD3-8C12-61211D954B0A}"/>
              </a:ext>
            </a:extLst>
          </p:cNvPr>
          <p:cNvSpPr/>
          <p:nvPr/>
        </p:nvSpPr>
        <p:spPr>
          <a:xfrm>
            <a:off x="9435474" y="1923952"/>
            <a:ext cx="332017" cy="33475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4C243A8-639C-4312-9274-02D2DF30EBD3}"/>
              </a:ext>
            </a:extLst>
          </p:cNvPr>
          <p:cNvSpPr/>
          <p:nvPr/>
        </p:nvSpPr>
        <p:spPr>
          <a:xfrm rot="16200000">
            <a:off x="9044001" y="5780417"/>
            <a:ext cx="1104987" cy="48463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924E9-6F32-4FE1-9777-433EDE36261A}"/>
              </a:ext>
            </a:extLst>
          </p:cNvPr>
          <p:cNvSpPr/>
          <p:nvPr/>
        </p:nvSpPr>
        <p:spPr>
          <a:xfrm>
            <a:off x="9890717" y="1932748"/>
            <a:ext cx="332017" cy="3347507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52678EA-D5B5-4D16-A5F0-7E9C44A9B63F}"/>
              </a:ext>
            </a:extLst>
          </p:cNvPr>
          <p:cNvSpPr/>
          <p:nvPr/>
        </p:nvSpPr>
        <p:spPr>
          <a:xfrm rot="16200000">
            <a:off x="9508631" y="5784816"/>
            <a:ext cx="109618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</p:spTree>
    <p:extLst>
      <p:ext uri="{BB962C8B-B14F-4D97-AF65-F5344CB8AC3E}">
        <p14:creationId xmlns:p14="http://schemas.microsoft.com/office/powerpoint/2010/main" val="57363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bgerundetes Rechteck 37">
            <a:extLst>
              <a:ext uri="{FF2B5EF4-FFF2-40B4-BE49-F238E27FC236}">
                <a16:creationId xmlns:a16="http://schemas.microsoft.com/office/drawing/2014/main" id="{6D28BC9E-6740-44DA-AA5F-77C91704457E}"/>
              </a:ext>
            </a:extLst>
          </p:cNvPr>
          <p:cNvSpPr/>
          <p:nvPr/>
        </p:nvSpPr>
        <p:spPr>
          <a:xfrm>
            <a:off x="793242" y="779330"/>
            <a:ext cx="2016224" cy="3312253"/>
          </a:xfrm>
          <a:prstGeom prst="roundRect">
            <a:avLst/>
          </a:prstGeom>
          <a:solidFill>
            <a:srgbClr val="53BAF2"/>
          </a:solidFill>
          <a:ln w="254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11519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grpSp>
        <p:nvGrpSpPr>
          <p:cNvPr id="4" name="Gruppieren 56">
            <a:extLst>
              <a:ext uri="{FF2B5EF4-FFF2-40B4-BE49-F238E27FC236}">
                <a16:creationId xmlns:a16="http://schemas.microsoft.com/office/drawing/2014/main" id="{C7319B92-89BD-416E-8123-9302C091BA35}"/>
              </a:ext>
            </a:extLst>
          </p:cNvPr>
          <p:cNvGrpSpPr/>
          <p:nvPr/>
        </p:nvGrpSpPr>
        <p:grpSpPr>
          <a:xfrm>
            <a:off x="1060566" y="1149733"/>
            <a:ext cx="1481577" cy="872932"/>
            <a:chOff x="2182327" y="1942429"/>
            <a:chExt cx="1481577" cy="872932"/>
          </a:xfrm>
        </p:grpSpPr>
        <p:sp>
          <p:nvSpPr>
            <p:cNvPr id="5" name="Freeform 174">
              <a:extLst>
                <a:ext uri="{FF2B5EF4-FFF2-40B4-BE49-F238E27FC236}">
                  <a16:creationId xmlns:a16="http://schemas.microsoft.com/office/drawing/2014/main" id="{1F375883-6B51-488F-9431-B8889D6041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82327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6" name="Freeform 174">
              <a:extLst>
                <a:ext uri="{FF2B5EF4-FFF2-40B4-BE49-F238E27FC236}">
                  <a16:creationId xmlns:a16="http://schemas.microsoft.com/office/drawing/2014/main" id="{A96081E0-D8A0-4F48-8924-9E7DD5F91C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38863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" name="Freeform 174">
              <a:extLst>
                <a:ext uri="{FF2B5EF4-FFF2-40B4-BE49-F238E27FC236}">
                  <a16:creationId xmlns:a16="http://schemas.microsoft.com/office/drawing/2014/main" id="{9F5FCA34-1756-401C-865F-3C3A0F94A9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95399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</p:grpSp>
      <p:grpSp>
        <p:nvGrpSpPr>
          <p:cNvPr id="8" name="Gruppieren 42">
            <a:extLst>
              <a:ext uri="{FF2B5EF4-FFF2-40B4-BE49-F238E27FC236}">
                <a16:creationId xmlns:a16="http://schemas.microsoft.com/office/drawing/2014/main" id="{E1CAF430-7329-447D-A36E-08ED8B1BCD99}"/>
              </a:ext>
            </a:extLst>
          </p:cNvPr>
          <p:cNvGrpSpPr>
            <a:grpSpLocks noChangeAspect="1"/>
          </p:cNvGrpSpPr>
          <p:nvPr/>
        </p:nvGrpSpPr>
        <p:grpSpPr>
          <a:xfrm>
            <a:off x="1390008" y="2118953"/>
            <a:ext cx="822693" cy="919860"/>
            <a:chOff x="6515101" y="4933950"/>
            <a:chExt cx="403225" cy="450850"/>
          </a:xfrm>
          <a:solidFill>
            <a:srgbClr val="FFFFFF"/>
          </a:solidFill>
        </p:grpSpPr>
        <p:sp>
          <p:nvSpPr>
            <p:cNvPr id="9" name="Freeform 337">
              <a:extLst>
                <a:ext uri="{FF2B5EF4-FFF2-40B4-BE49-F238E27FC236}">
                  <a16:creationId xmlns:a16="http://schemas.microsoft.com/office/drawing/2014/main" id="{EB89B87B-B2A8-45FD-BE81-8304E52E0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588" y="5237163"/>
              <a:ext cx="58738" cy="57150"/>
            </a:xfrm>
            <a:custGeom>
              <a:avLst/>
              <a:gdLst>
                <a:gd name="T0" fmla="*/ 72 w 145"/>
                <a:gd name="T1" fmla="*/ 0 h 145"/>
                <a:gd name="T2" fmla="*/ 72 w 145"/>
                <a:gd name="T3" fmla="*/ 0 h 145"/>
                <a:gd name="T4" fmla="*/ 65 w 145"/>
                <a:gd name="T5" fmla="*/ 0 h 145"/>
                <a:gd name="T6" fmla="*/ 58 w 145"/>
                <a:gd name="T7" fmla="*/ 1 h 145"/>
                <a:gd name="T8" fmla="*/ 45 w 145"/>
                <a:gd name="T9" fmla="*/ 6 h 145"/>
                <a:gd name="T10" fmla="*/ 31 w 145"/>
                <a:gd name="T11" fmla="*/ 12 h 145"/>
                <a:gd name="T12" fmla="*/ 21 w 145"/>
                <a:gd name="T13" fmla="*/ 21 h 145"/>
                <a:gd name="T14" fmla="*/ 12 w 145"/>
                <a:gd name="T15" fmla="*/ 32 h 145"/>
                <a:gd name="T16" fmla="*/ 5 w 145"/>
                <a:gd name="T17" fmla="*/ 44 h 145"/>
                <a:gd name="T18" fmla="*/ 1 w 145"/>
                <a:gd name="T19" fmla="*/ 57 h 145"/>
                <a:gd name="T20" fmla="*/ 0 w 145"/>
                <a:gd name="T21" fmla="*/ 65 h 145"/>
                <a:gd name="T22" fmla="*/ 0 w 145"/>
                <a:gd name="T23" fmla="*/ 72 h 145"/>
                <a:gd name="T24" fmla="*/ 0 w 145"/>
                <a:gd name="T25" fmla="*/ 72 h 145"/>
                <a:gd name="T26" fmla="*/ 0 w 145"/>
                <a:gd name="T27" fmla="*/ 80 h 145"/>
                <a:gd name="T28" fmla="*/ 1 w 145"/>
                <a:gd name="T29" fmla="*/ 87 h 145"/>
                <a:gd name="T30" fmla="*/ 5 w 145"/>
                <a:gd name="T31" fmla="*/ 101 h 145"/>
                <a:gd name="T32" fmla="*/ 12 w 145"/>
                <a:gd name="T33" fmla="*/ 113 h 145"/>
                <a:gd name="T34" fmla="*/ 21 w 145"/>
                <a:gd name="T35" fmla="*/ 123 h 145"/>
                <a:gd name="T36" fmla="*/ 31 w 145"/>
                <a:gd name="T37" fmla="*/ 133 h 145"/>
                <a:gd name="T38" fmla="*/ 45 w 145"/>
                <a:gd name="T39" fmla="*/ 139 h 145"/>
                <a:gd name="T40" fmla="*/ 58 w 145"/>
                <a:gd name="T41" fmla="*/ 144 h 145"/>
                <a:gd name="T42" fmla="*/ 65 w 145"/>
                <a:gd name="T43" fmla="*/ 145 h 145"/>
                <a:gd name="T44" fmla="*/ 72 w 145"/>
                <a:gd name="T45" fmla="*/ 145 h 145"/>
                <a:gd name="T46" fmla="*/ 72 w 145"/>
                <a:gd name="T47" fmla="*/ 145 h 145"/>
                <a:gd name="T48" fmla="*/ 79 w 145"/>
                <a:gd name="T49" fmla="*/ 145 h 145"/>
                <a:gd name="T50" fmla="*/ 87 w 145"/>
                <a:gd name="T51" fmla="*/ 144 h 145"/>
                <a:gd name="T52" fmla="*/ 101 w 145"/>
                <a:gd name="T53" fmla="*/ 139 h 145"/>
                <a:gd name="T54" fmla="*/ 113 w 145"/>
                <a:gd name="T55" fmla="*/ 133 h 145"/>
                <a:gd name="T56" fmla="*/ 124 w 145"/>
                <a:gd name="T57" fmla="*/ 123 h 145"/>
                <a:gd name="T58" fmla="*/ 132 w 145"/>
                <a:gd name="T59" fmla="*/ 113 h 145"/>
                <a:gd name="T60" fmla="*/ 139 w 145"/>
                <a:gd name="T61" fmla="*/ 101 h 145"/>
                <a:gd name="T62" fmla="*/ 143 w 145"/>
                <a:gd name="T63" fmla="*/ 87 h 145"/>
                <a:gd name="T64" fmla="*/ 144 w 145"/>
                <a:gd name="T65" fmla="*/ 80 h 145"/>
                <a:gd name="T66" fmla="*/ 145 w 145"/>
                <a:gd name="T67" fmla="*/ 72 h 145"/>
                <a:gd name="T68" fmla="*/ 145 w 145"/>
                <a:gd name="T69" fmla="*/ 72 h 145"/>
                <a:gd name="T70" fmla="*/ 144 w 145"/>
                <a:gd name="T71" fmla="*/ 65 h 145"/>
                <a:gd name="T72" fmla="*/ 143 w 145"/>
                <a:gd name="T73" fmla="*/ 57 h 145"/>
                <a:gd name="T74" fmla="*/ 139 w 145"/>
                <a:gd name="T75" fmla="*/ 44 h 145"/>
                <a:gd name="T76" fmla="*/ 132 w 145"/>
                <a:gd name="T77" fmla="*/ 32 h 145"/>
                <a:gd name="T78" fmla="*/ 124 w 145"/>
                <a:gd name="T79" fmla="*/ 21 h 145"/>
                <a:gd name="T80" fmla="*/ 113 w 145"/>
                <a:gd name="T81" fmla="*/ 12 h 145"/>
                <a:gd name="T82" fmla="*/ 101 w 145"/>
                <a:gd name="T83" fmla="*/ 6 h 145"/>
                <a:gd name="T84" fmla="*/ 87 w 145"/>
                <a:gd name="T85" fmla="*/ 1 h 145"/>
                <a:gd name="T86" fmla="*/ 79 w 145"/>
                <a:gd name="T87" fmla="*/ 0 h 145"/>
                <a:gd name="T88" fmla="*/ 72 w 145"/>
                <a:gd name="T89" fmla="*/ 0 h 145"/>
                <a:gd name="T90" fmla="*/ 72 w 145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5">
                  <a:moveTo>
                    <a:pt x="72" y="0"/>
                  </a:moveTo>
                  <a:lnTo>
                    <a:pt x="72" y="0"/>
                  </a:lnTo>
                  <a:lnTo>
                    <a:pt x="65" y="0"/>
                  </a:lnTo>
                  <a:lnTo>
                    <a:pt x="58" y="1"/>
                  </a:lnTo>
                  <a:lnTo>
                    <a:pt x="45" y="6"/>
                  </a:lnTo>
                  <a:lnTo>
                    <a:pt x="31" y="12"/>
                  </a:lnTo>
                  <a:lnTo>
                    <a:pt x="21" y="21"/>
                  </a:lnTo>
                  <a:lnTo>
                    <a:pt x="12" y="32"/>
                  </a:lnTo>
                  <a:lnTo>
                    <a:pt x="5" y="44"/>
                  </a:lnTo>
                  <a:lnTo>
                    <a:pt x="1" y="57"/>
                  </a:lnTo>
                  <a:lnTo>
                    <a:pt x="0" y="6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80"/>
                  </a:lnTo>
                  <a:lnTo>
                    <a:pt x="1" y="87"/>
                  </a:lnTo>
                  <a:lnTo>
                    <a:pt x="5" y="101"/>
                  </a:lnTo>
                  <a:lnTo>
                    <a:pt x="12" y="113"/>
                  </a:lnTo>
                  <a:lnTo>
                    <a:pt x="21" y="123"/>
                  </a:lnTo>
                  <a:lnTo>
                    <a:pt x="31" y="133"/>
                  </a:lnTo>
                  <a:lnTo>
                    <a:pt x="45" y="139"/>
                  </a:lnTo>
                  <a:lnTo>
                    <a:pt x="58" y="144"/>
                  </a:lnTo>
                  <a:lnTo>
                    <a:pt x="65" y="145"/>
                  </a:lnTo>
                  <a:lnTo>
                    <a:pt x="72" y="145"/>
                  </a:lnTo>
                  <a:lnTo>
                    <a:pt x="72" y="145"/>
                  </a:lnTo>
                  <a:lnTo>
                    <a:pt x="79" y="145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13" y="133"/>
                  </a:lnTo>
                  <a:lnTo>
                    <a:pt x="124" y="123"/>
                  </a:lnTo>
                  <a:lnTo>
                    <a:pt x="132" y="113"/>
                  </a:lnTo>
                  <a:lnTo>
                    <a:pt x="139" y="101"/>
                  </a:lnTo>
                  <a:lnTo>
                    <a:pt x="143" y="87"/>
                  </a:lnTo>
                  <a:lnTo>
                    <a:pt x="144" y="80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4" y="65"/>
                  </a:lnTo>
                  <a:lnTo>
                    <a:pt x="143" y="57"/>
                  </a:lnTo>
                  <a:lnTo>
                    <a:pt x="139" y="44"/>
                  </a:lnTo>
                  <a:lnTo>
                    <a:pt x="132" y="32"/>
                  </a:lnTo>
                  <a:lnTo>
                    <a:pt x="124" y="21"/>
                  </a:lnTo>
                  <a:lnTo>
                    <a:pt x="113" y="12"/>
                  </a:lnTo>
                  <a:lnTo>
                    <a:pt x="101" y="6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10" name="Freeform 338">
              <a:extLst>
                <a:ext uri="{FF2B5EF4-FFF2-40B4-BE49-F238E27FC236}">
                  <a16:creationId xmlns:a16="http://schemas.microsoft.com/office/drawing/2014/main" id="{A28070D2-B203-4181-AEED-F94E7EEFD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1" y="5203825"/>
              <a:ext cx="58738" cy="57150"/>
            </a:xfrm>
            <a:custGeom>
              <a:avLst/>
              <a:gdLst>
                <a:gd name="T0" fmla="*/ 73 w 145"/>
                <a:gd name="T1" fmla="*/ 0 h 144"/>
                <a:gd name="T2" fmla="*/ 73 w 145"/>
                <a:gd name="T3" fmla="*/ 0 h 144"/>
                <a:gd name="T4" fmla="*/ 64 w 145"/>
                <a:gd name="T5" fmla="*/ 0 h 144"/>
                <a:gd name="T6" fmla="*/ 57 w 145"/>
                <a:gd name="T7" fmla="*/ 1 h 144"/>
                <a:gd name="T8" fmla="*/ 44 w 145"/>
                <a:gd name="T9" fmla="*/ 5 h 144"/>
                <a:gd name="T10" fmla="*/ 32 w 145"/>
                <a:gd name="T11" fmla="*/ 12 h 144"/>
                <a:gd name="T12" fmla="*/ 21 w 145"/>
                <a:gd name="T13" fmla="*/ 20 h 144"/>
                <a:gd name="T14" fmla="*/ 12 w 145"/>
                <a:gd name="T15" fmla="*/ 31 h 144"/>
                <a:gd name="T16" fmla="*/ 6 w 145"/>
                <a:gd name="T17" fmla="*/ 44 h 144"/>
                <a:gd name="T18" fmla="*/ 1 w 145"/>
                <a:gd name="T19" fmla="*/ 58 h 144"/>
                <a:gd name="T20" fmla="*/ 0 w 145"/>
                <a:gd name="T21" fmla="*/ 65 h 144"/>
                <a:gd name="T22" fmla="*/ 0 w 145"/>
                <a:gd name="T23" fmla="*/ 72 h 144"/>
                <a:gd name="T24" fmla="*/ 0 w 145"/>
                <a:gd name="T25" fmla="*/ 72 h 144"/>
                <a:gd name="T26" fmla="*/ 0 w 145"/>
                <a:gd name="T27" fmla="*/ 79 h 144"/>
                <a:gd name="T28" fmla="*/ 1 w 145"/>
                <a:gd name="T29" fmla="*/ 86 h 144"/>
                <a:gd name="T30" fmla="*/ 6 w 145"/>
                <a:gd name="T31" fmla="*/ 101 h 144"/>
                <a:gd name="T32" fmla="*/ 12 w 145"/>
                <a:gd name="T33" fmla="*/ 113 h 144"/>
                <a:gd name="T34" fmla="*/ 21 w 145"/>
                <a:gd name="T35" fmla="*/ 124 h 144"/>
                <a:gd name="T36" fmla="*/ 32 w 145"/>
                <a:gd name="T37" fmla="*/ 132 h 144"/>
                <a:gd name="T38" fmla="*/ 44 w 145"/>
                <a:gd name="T39" fmla="*/ 139 h 144"/>
                <a:gd name="T40" fmla="*/ 57 w 145"/>
                <a:gd name="T41" fmla="*/ 143 h 144"/>
                <a:gd name="T42" fmla="*/ 64 w 145"/>
                <a:gd name="T43" fmla="*/ 144 h 144"/>
                <a:gd name="T44" fmla="*/ 73 w 145"/>
                <a:gd name="T45" fmla="*/ 144 h 144"/>
                <a:gd name="T46" fmla="*/ 73 w 145"/>
                <a:gd name="T47" fmla="*/ 144 h 144"/>
                <a:gd name="T48" fmla="*/ 80 w 145"/>
                <a:gd name="T49" fmla="*/ 144 h 144"/>
                <a:gd name="T50" fmla="*/ 87 w 145"/>
                <a:gd name="T51" fmla="*/ 143 h 144"/>
                <a:gd name="T52" fmla="*/ 100 w 145"/>
                <a:gd name="T53" fmla="*/ 139 h 144"/>
                <a:gd name="T54" fmla="*/ 112 w 145"/>
                <a:gd name="T55" fmla="*/ 132 h 144"/>
                <a:gd name="T56" fmla="*/ 123 w 145"/>
                <a:gd name="T57" fmla="*/ 124 h 144"/>
                <a:gd name="T58" fmla="*/ 133 w 145"/>
                <a:gd name="T59" fmla="*/ 113 h 144"/>
                <a:gd name="T60" fmla="*/ 139 w 145"/>
                <a:gd name="T61" fmla="*/ 101 h 144"/>
                <a:gd name="T62" fmla="*/ 144 w 145"/>
                <a:gd name="T63" fmla="*/ 86 h 144"/>
                <a:gd name="T64" fmla="*/ 145 w 145"/>
                <a:gd name="T65" fmla="*/ 79 h 144"/>
                <a:gd name="T66" fmla="*/ 145 w 145"/>
                <a:gd name="T67" fmla="*/ 72 h 144"/>
                <a:gd name="T68" fmla="*/ 145 w 145"/>
                <a:gd name="T69" fmla="*/ 72 h 144"/>
                <a:gd name="T70" fmla="*/ 145 w 145"/>
                <a:gd name="T71" fmla="*/ 65 h 144"/>
                <a:gd name="T72" fmla="*/ 144 w 145"/>
                <a:gd name="T73" fmla="*/ 58 h 144"/>
                <a:gd name="T74" fmla="*/ 139 w 145"/>
                <a:gd name="T75" fmla="*/ 44 h 144"/>
                <a:gd name="T76" fmla="*/ 133 w 145"/>
                <a:gd name="T77" fmla="*/ 31 h 144"/>
                <a:gd name="T78" fmla="*/ 123 w 145"/>
                <a:gd name="T79" fmla="*/ 20 h 144"/>
                <a:gd name="T80" fmla="*/ 112 w 145"/>
                <a:gd name="T81" fmla="*/ 12 h 144"/>
                <a:gd name="T82" fmla="*/ 100 w 145"/>
                <a:gd name="T83" fmla="*/ 5 h 144"/>
                <a:gd name="T84" fmla="*/ 87 w 145"/>
                <a:gd name="T85" fmla="*/ 1 h 144"/>
                <a:gd name="T86" fmla="*/ 80 w 145"/>
                <a:gd name="T87" fmla="*/ 0 h 144"/>
                <a:gd name="T88" fmla="*/ 73 w 145"/>
                <a:gd name="T89" fmla="*/ 0 h 144"/>
                <a:gd name="T90" fmla="*/ 73 w 145"/>
                <a:gd name="T9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4">
                  <a:moveTo>
                    <a:pt x="73" y="0"/>
                  </a:moveTo>
                  <a:lnTo>
                    <a:pt x="73" y="0"/>
                  </a:lnTo>
                  <a:lnTo>
                    <a:pt x="64" y="0"/>
                  </a:lnTo>
                  <a:lnTo>
                    <a:pt x="57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0"/>
                  </a:lnTo>
                  <a:lnTo>
                    <a:pt x="12" y="31"/>
                  </a:lnTo>
                  <a:lnTo>
                    <a:pt x="6" y="44"/>
                  </a:lnTo>
                  <a:lnTo>
                    <a:pt x="1" y="58"/>
                  </a:lnTo>
                  <a:lnTo>
                    <a:pt x="0" y="6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9"/>
                  </a:lnTo>
                  <a:lnTo>
                    <a:pt x="1" y="86"/>
                  </a:lnTo>
                  <a:lnTo>
                    <a:pt x="6" y="101"/>
                  </a:lnTo>
                  <a:lnTo>
                    <a:pt x="12" y="113"/>
                  </a:lnTo>
                  <a:lnTo>
                    <a:pt x="21" y="124"/>
                  </a:lnTo>
                  <a:lnTo>
                    <a:pt x="32" y="132"/>
                  </a:lnTo>
                  <a:lnTo>
                    <a:pt x="44" y="139"/>
                  </a:lnTo>
                  <a:lnTo>
                    <a:pt x="57" y="143"/>
                  </a:lnTo>
                  <a:lnTo>
                    <a:pt x="64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80" y="144"/>
                  </a:lnTo>
                  <a:lnTo>
                    <a:pt x="87" y="143"/>
                  </a:lnTo>
                  <a:lnTo>
                    <a:pt x="100" y="139"/>
                  </a:lnTo>
                  <a:lnTo>
                    <a:pt x="112" y="132"/>
                  </a:lnTo>
                  <a:lnTo>
                    <a:pt x="123" y="124"/>
                  </a:lnTo>
                  <a:lnTo>
                    <a:pt x="133" y="113"/>
                  </a:lnTo>
                  <a:lnTo>
                    <a:pt x="139" y="101"/>
                  </a:lnTo>
                  <a:lnTo>
                    <a:pt x="144" y="86"/>
                  </a:lnTo>
                  <a:lnTo>
                    <a:pt x="145" y="79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5" y="65"/>
                  </a:lnTo>
                  <a:lnTo>
                    <a:pt x="144" y="58"/>
                  </a:lnTo>
                  <a:lnTo>
                    <a:pt x="139" y="44"/>
                  </a:lnTo>
                  <a:lnTo>
                    <a:pt x="133" y="31"/>
                  </a:lnTo>
                  <a:lnTo>
                    <a:pt x="123" y="20"/>
                  </a:lnTo>
                  <a:lnTo>
                    <a:pt x="112" y="12"/>
                  </a:lnTo>
                  <a:lnTo>
                    <a:pt x="100" y="5"/>
                  </a:lnTo>
                  <a:lnTo>
                    <a:pt x="87" y="1"/>
                  </a:lnTo>
                  <a:lnTo>
                    <a:pt x="80" y="0"/>
                  </a:lnTo>
                  <a:lnTo>
                    <a:pt x="73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11" name="Freeform 339">
              <a:extLst>
                <a:ext uri="{FF2B5EF4-FFF2-40B4-BE49-F238E27FC236}">
                  <a16:creationId xmlns:a16="http://schemas.microsoft.com/office/drawing/2014/main" id="{C28DE02E-A1AC-40A3-8F0D-77915FDFA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9551" y="4937125"/>
              <a:ext cx="58738" cy="58737"/>
            </a:xfrm>
            <a:custGeom>
              <a:avLst/>
              <a:gdLst>
                <a:gd name="T0" fmla="*/ 72 w 145"/>
                <a:gd name="T1" fmla="*/ 145 h 145"/>
                <a:gd name="T2" fmla="*/ 72 w 145"/>
                <a:gd name="T3" fmla="*/ 145 h 145"/>
                <a:gd name="T4" fmla="*/ 79 w 145"/>
                <a:gd name="T5" fmla="*/ 145 h 145"/>
                <a:gd name="T6" fmla="*/ 87 w 145"/>
                <a:gd name="T7" fmla="*/ 144 h 145"/>
                <a:gd name="T8" fmla="*/ 101 w 145"/>
                <a:gd name="T9" fmla="*/ 139 h 145"/>
                <a:gd name="T10" fmla="*/ 113 w 145"/>
                <a:gd name="T11" fmla="*/ 133 h 145"/>
                <a:gd name="T12" fmla="*/ 124 w 145"/>
                <a:gd name="T13" fmla="*/ 124 h 145"/>
                <a:gd name="T14" fmla="*/ 132 w 145"/>
                <a:gd name="T15" fmla="*/ 113 h 145"/>
                <a:gd name="T16" fmla="*/ 139 w 145"/>
                <a:gd name="T17" fmla="*/ 101 h 145"/>
                <a:gd name="T18" fmla="*/ 143 w 145"/>
                <a:gd name="T19" fmla="*/ 88 h 145"/>
                <a:gd name="T20" fmla="*/ 144 w 145"/>
                <a:gd name="T21" fmla="*/ 80 h 145"/>
                <a:gd name="T22" fmla="*/ 145 w 145"/>
                <a:gd name="T23" fmla="*/ 73 h 145"/>
                <a:gd name="T24" fmla="*/ 145 w 145"/>
                <a:gd name="T25" fmla="*/ 73 h 145"/>
                <a:gd name="T26" fmla="*/ 144 w 145"/>
                <a:gd name="T27" fmla="*/ 65 h 145"/>
                <a:gd name="T28" fmla="*/ 143 w 145"/>
                <a:gd name="T29" fmla="*/ 58 h 145"/>
                <a:gd name="T30" fmla="*/ 139 w 145"/>
                <a:gd name="T31" fmla="*/ 44 h 145"/>
                <a:gd name="T32" fmla="*/ 132 w 145"/>
                <a:gd name="T33" fmla="*/ 32 h 145"/>
                <a:gd name="T34" fmla="*/ 124 w 145"/>
                <a:gd name="T35" fmla="*/ 22 h 145"/>
                <a:gd name="T36" fmla="*/ 113 w 145"/>
                <a:gd name="T37" fmla="*/ 13 h 145"/>
                <a:gd name="T38" fmla="*/ 101 w 145"/>
                <a:gd name="T39" fmla="*/ 6 h 145"/>
                <a:gd name="T40" fmla="*/ 87 w 145"/>
                <a:gd name="T41" fmla="*/ 1 h 145"/>
                <a:gd name="T42" fmla="*/ 79 w 145"/>
                <a:gd name="T43" fmla="*/ 1 h 145"/>
                <a:gd name="T44" fmla="*/ 72 w 145"/>
                <a:gd name="T45" fmla="*/ 0 h 145"/>
                <a:gd name="T46" fmla="*/ 72 w 145"/>
                <a:gd name="T47" fmla="*/ 0 h 145"/>
                <a:gd name="T48" fmla="*/ 65 w 145"/>
                <a:gd name="T49" fmla="*/ 1 h 145"/>
                <a:gd name="T50" fmla="*/ 58 w 145"/>
                <a:gd name="T51" fmla="*/ 1 h 145"/>
                <a:gd name="T52" fmla="*/ 45 w 145"/>
                <a:gd name="T53" fmla="*/ 6 h 145"/>
                <a:gd name="T54" fmla="*/ 31 w 145"/>
                <a:gd name="T55" fmla="*/ 13 h 145"/>
                <a:gd name="T56" fmla="*/ 22 w 145"/>
                <a:gd name="T57" fmla="*/ 22 h 145"/>
                <a:gd name="T58" fmla="*/ 12 w 145"/>
                <a:gd name="T59" fmla="*/ 32 h 145"/>
                <a:gd name="T60" fmla="*/ 6 w 145"/>
                <a:gd name="T61" fmla="*/ 44 h 145"/>
                <a:gd name="T62" fmla="*/ 1 w 145"/>
                <a:gd name="T63" fmla="*/ 58 h 145"/>
                <a:gd name="T64" fmla="*/ 0 w 145"/>
                <a:gd name="T65" fmla="*/ 65 h 145"/>
                <a:gd name="T66" fmla="*/ 0 w 145"/>
                <a:gd name="T67" fmla="*/ 73 h 145"/>
                <a:gd name="T68" fmla="*/ 0 w 145"/>
                <a:gd name="T69" fmla="*/ 73 h 145"/>
                <a:gd name="T70" fmla="*/ 0 w 145"/>
                <a:gd name="T71" fmla="*/ 80 h 145"/>
                <a:gd name="T72" fmla="*/ 1 w 145"/>
                <a:gd name="T73" fmla="*/ 88 h 145"/>
                <a:gd name="T74" fmla="*/ 6 w 145"/>
                <a:gd name="T75" fmla="*/ 101 h 145"/>
                <a:gd name="T76" fmla="*/ 12 w 145"/>
                <a:gd name="T77" fmla="*/ 113 h 145"/>
                <a:gd name="T78" fmla="*/ 22 w 145"/>
                <a:gd name="T79" fmla="*/ 124 h 145"/>
                <a:gd name="T80" fmla="*/ 31 w 145"/>
                <a:gd name="T81" fmla="*/ 133 h 145"/>
                <a:gd name="T82" fmla="*/ 45 w 145"/>
                <a:gd name="T83" fmla="*/ 139 h 145"/>
                <a:gd name="T84" fmla="*/ 58 w 145"/>
                <a:gd name="T85" fmla="*/ 144 h 145"/>
                <a:gd name="T86" fmla="*/ 65 w 145"/>
                <a:gd name="T87" fmla="*/ 145 h 145"/>
                <a:gd name="T88" fmla="*/ 72 w 145"/>
                <a:gd name="T89" fmla="*/ 145 h 145"/>
                <a:gd name="T90" fmla="*/ 72 w 145"/>
                <a:gd name="T9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5">
                  <a:moveTo>
                    <a:pt x="72" y="145"/>
                  </a:moveTo>
                  <a:lnTo>
                    <a:pt x="72" y="145"/>
                  </a:lnTo>
                  <a:lnTo>
                    <a:pt x="79" y="145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13" y="133"/>
                  </a:lnTo>
                  <a:lnTo>
                    <a:pt x="124" y="124"/>
                  </a:lnTo>
                  <a:lnTo>
                    <a:pt x="132" y="113"/>
                  </a:lnTo>
                  <a:lnTo>
                    <a:pt x="139" y="101"/>
                  </a:lnTo>
                  <a:lnTo>
                    <a:pt x="143" y="88"/>
                  </a:lnTo>
                  <a:lnTo>
                    <a:pt x="144" y="80"/>
                  </a:lnTo>
                  <a:lnTo>
                    <a:pt x="145" y="73"/>
                  </a:lnTo>
                  <a:lnTo>
                    <a:pt x="145" y="73"/>
                  </a:lnTo>
                  <a:lnTo>
                    <a:pt x="144" y="65"/>
                  </a:lnTo>
                  <a:lnTo>
                    <a:pt x="143" y="58"/>
                  </a:lnTo>
                  <a:lnTo>
                    <a:pt x="139" y="44"/>
                  </a:lnTo>
                  <a:lnTo>
                    <a:pt x="132" y="32"/>
                  </a:lnTo>
                  <a:lnTo>
                    <a:pt x="124" y="22"/>
                  </a:lnTo>
                  <a:lnTo>
                    <a:pt x="113" y="13"/>
                  </a:lnTo>
                  <a:lnTo>
                    <a:pt x="101" y="6"/>
                  </a:lnTo>
                  <a:lnTo>
                    <a:pt x="87" y="1"/>
                  </a:lnTo>
                  <a:lnTo>
                    <a:pt x="79" y="1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8" y="1"/>
                  </a:lnTo>
                  <a:lnTo>
                    <a:pt x="45" y="6"/>
                  </a:lnTo>
                  <a:lnTo>
                    <a:pt x="31" y="13"/>
                  </a:lnTo>
                  <a:lnTo>
                    <a:pt x="22" y="22"/>
                  </a:lnTo>
                  <a:lnTo>
                    <a:pt x="12" y="32"/>
                  </a:lnTo>
                  <a:lnTo>
                    <a:pt x="6" y="44"/>
                  </a:lnTo>
                  <a:lnTo>
                    <a:pt x="1" y="58"/>
                  </a:lnTo>
                  <a:lnTo>
                    <a:pt x="0" y="65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80"/>
                  </a:lnTo>
                  <a:lnTo>
                    <a:pt x="1" y="88"/>
                  </a:lnTo>
                  <a:lnTo>
                    <a:pt x="6" y="101"/>
                  </a:lnTo>
                  <a:lnTo>
                    <a:pt x="12" y="113"/>
                  </a:lnTo>
                  <a:lnTo>
                    <a:pt x="22" y="124"/>
                  </a:lnTo>
                  <a:lnTo>
                    <a:pt x="31" y="133"/>
                  </a:lnTo>
                  <a:lnTo>
                    <a:pt x="45" y="139"/>
                  </a:lnTo>
                  <a:lnTo>
                    <a:pt x="58" y="144"/>
                  </a:lnTo>
                  <a:lnTo>
                    <a:pt x="65" y="145"/>
                  </a:lnTo>
                  <a:lnTo>
                    <a:pt x="72" y="145"/>
                  </a:lnTo>
                  <a:lnTo>
                    <a:pt x="72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12" name="Freeform 340">
              <a:extLst>
                <a:ext uri="{FF2B5EF4-FFF2-40B4-BE49-F238E27FC236}">
                  <a16:creationId xmlns:a16="http://schemas.microsoft.com/office/drawing/2014/main" id="{F9A627C7-9335-49DE-92AF-A12AD3D8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2413" y="4999038"/>
              <a:ext cx="30163" cy="41275"/>
            </a:xfrm>
            <a:custGeom>
              <a:avLst/>
              <a:gdLst>
                <a:gd name="T0" fmla="*/ 74 w 77"/>
                <a:gd name="T1" fmla="*/ 65 h 102"/>
                <a:gd name="T2" fmla="*/ 47 w 77"/>
                <a:gd name="T3" fmla="*/ 13 h 102"/>
                <a:gd name="T4" fmla="*/ 47 w 77"/>
                <a:gd name="T5" fmla="*/ 13 h 102"/>
                <a:gd name="T6" fmla="*/ 43 w 77"/>
                <a:gd name="T7" fmla="*/ 8 h 102"/>
                <a:gd name="T8" fmla="*/ 39 w 77"/>
                <a:gd name="T9" fmla="*/ 5 h 102"/>
                <a:gd name="T10" fmla="*/ 36 w 77"/>
                <a:gd name="T11" fmla="*/ 2 h 102"/>
                <a:gd name="T12" fmla="*/ 31 w 77"/>
                <a:gd name="T13" fmla="*/ 1 h 102"/>
                <a:gd name="T14" fmla="*/ 26 w 77"/>
                <a:gd name="T15" fmla="*/ 0 h 102"/>
                <a:gd name="T16" fmla="*/ 21 w 77"/>
                <a:gd name="T17" fmla="*/ 0 h 102"/>
                <a:gd name="T18" fmla="*/ 18 w 77"/>
                <a:gd name="T19" fmla="*/ 1 h 102"/>
                <a:gd name="T20" fmla="*/ 13 w 77"/>
                <a:gd name="T21" fmla="*/ 2 h 102"/>
                <a:gd name="T22" fmla="*/ 13 w 77"/>
                <a:gd name="T23" fmla="*/ 2 h 102"/>
                <a:gd name="T24" fmla="*/ 8 w 77"/>
                <a:gd name="T25" fmla="*/ 6 h 102"/>
                <a:gd name="T26" fmla="*/ 5 w 77"/>
                <a:gd name="T27" fmla="*/ 8 h 102"/>
                <a:gd name="T28" fmla="*/ 2 w 77"/>
                <a:gd name="T29" fmla="*/ 13 h 102"/>
                <a:gd name="T30" fmla="*/ 1 w 77"/>
                <a:gd name="T31" fmla="*/ 17 h 102"/>
                <a:gd name="T32" fmla="*/ 0 w 77"/>
                <a:gd name="T33" fmla="*/ 22 h 102"/>
                <a:gd name="T34" fmla="*/ 0 w 77"/>
                <a:gd name="T35" fmla="*/ 26 h 102"/>
                <a:gd name="T36" fmla="*/ 1 w 77"/>
                <a:gd name="T37" fmla="*/ 31 h 102"/>
                <a:gd name="T38" fmla="*/ 2 w 77"/>
                <a:gd name="T39" fmla="*/ 36 h 102"/>
                <a:gd name="T40" fmla="*/ 31 w 77"/>
                <a:gd name="T41" fmla="*/ 89 h 102"/>
                <a:gd name="T42" fmla="*/ 31 w 77"/>
                <a:gd name="T43" fmla="*/ 89 h 102"/>
                <a:gd name="T44" fmla="*/ 35 w 77"/>
                <a:gd name="T45" fmla="*/ 94 h 102"/>
                <a:gd name="T46" fmla="*/ 39 w 77"/>
                <a:gd name="T47" fmla="*/ 98 h 102"/>
                <a:gd name="T48" fmla="*/ 45 w 77"/>
                <a:gd name="T49" fmla="*/ 101 h 102"/>
                <a:gd name="T50" fmla="*/ 53 w 77"/>
                <a:gd name="T51" fmla="*/ 102 h 102"/>
                <a:gd name="T52" fmla="*/ 53 w 77"/>
                <a:gd name="T53" fmla="*/ 102 h 102"/>
                <a:gd name="T54" fmla="*/ 59 w 77"/>
                <a:gd name="T55" fmla="*/ 101 h 102"/>
                <a:gd name="T56" fmla="*/ 65 w 77"/>
                <a:gd name="T57" fmla="*/ 98 h 102"/>
                <a:gd name="T58" fmla="*/ 65 w 77"/>
                <a:gd name="T59" fmla="*/ 98 h 102"/>
                <a:gd name="T60" fmla="*/ 68 w 77"/>
                <a:gd name="T61" fmla="*/ 96 h 102"/>
                <a:gd name="T62" fmla="*/ 72 w 77"/>
                <a:gd name="T63" fmla="*/ 92 h 102"/>
                <a:gd name="T64" fmla="*/ 74 w 77"/>
                <a:gd name="T65" fmla="*/ 89 h 102"/>
                <a:gd name="T66" fmla="*/ 77 w 77"/>
                <a:gd name="T67" fmla="*/ 84 h 102"/>
                <a:gd name="T68" fmla="*/ 77 w 77"/>
                <a:gd name="T69" fmla="*/ 79 h 102"/>
                <a:gd name="T70" fmla="*/ 77 w 77"/>
                <a:gd name="T71" fmla="*/ 74 h 102"/>
                <a:gd name="T72" fmla="*/ 77 w 77"/>
                <a:gd name="T73" fmla="*/ 70 h 102"/>
                <a:gd name="T74" fmla="*/ 74 w 77"/>
                <a:gd name="T75" fmla="*/ 65 h 102"/>
                <a:gd name="T76" fmla="*/ 74 w 77"/>
                <a:gd name="T77" fmla="*/ 6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102">
                  <a:moveTo>
                    <a:pt x="74" y="65"/>
                  </a:moveTo>
                  <a:lnTo>
                    <a:pt x="47" y="13"/>
                  </a:lnTo>
                  <a:lnTo>
                    <a:pt x="47" y="13"/>
                  </a:lnTo>
                  <a:lnTo>
                    <a:pt x="43" y="8"/>
                  </a:lnTo>
                  <a:lnTo>
                    <a:pt x="39" y="5"/>
                  </a:lnTo>
                  <a:lnTo>
                    <a:pt x="36" y="2"/>
                  </a:lnTo>
                  <a:lnTo>
                    <a:pt x="31" y="1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8" y="1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8" y="6"/>
                  </a:lnTo>
                  <a:lnTo>
                    <a:pt x="5" y="8"/>
                  </a:lnTo>
                  <a:lnTo>
                    <a:pt x="2" y="13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1" y="31"/>
                  </a:lnTo>
                  <a:lnTo>
                    <a:pt x="2" y="36"/>
                  </a:lnTo>
                  <a:lnTo>
                    <a:pt x="31" y="89"/>
                  </a:lnTo>
                  <a:lnTo>
                    <a:pt x="31" y="89"/>
                  </a:lnTo>
                  <a:lnTo>
                    <a:pt x="35" y="94"/>
                  </a:lnTo>
                  <a:lnTo>
                    <a:pt x="39" y="98"/>
                  </a:lnTo>
                  <a:lnTo>
                    <a:pt x="45" y="101"/>
                  </a:lnTo>
                  <a:lnTo>
                    <a:pt x="53" y="102"/>
                  </a:lnTo>
                  <a:lnTo>
                    <a:pt x="53" y="102"/>
                  </a:lnTo>
                  <a:lnTo>
                    <a:pt x="59" y="101"/>
                  </a:lnTo>
                  <a:lnTo>
                    <a:pt x="65" y="98"/>
                  </a:lnTo>
                  <a:lnTo>
                    <a:pt x="65" y="98"/>
                  </a:lnTo>
                  <a:lnTo>
                    <a:pt x="68" y="96"/>
                  </a:lnTo>
                  <a:lnTo>
                    <a:pt x="72" y="92"/>
                  </a:lnTo>
                  <a:lnTo>
                    <a:pt x="74" y="89"/>
                  </a:lnTo>
                  <a:lnTo>
                    <a:pt x="77" y="84"/>
                  </a:lnTo>
                  <a:lnTo>
                    <a:pt x="77" y="79"/>
                  </a:lnTo>
                  <a:lnTo>
                    <a:pt x="77" y="74"/>
                  </a:lnTo>
                  <a:lnTo>
                    <a:pt x="77" y="70"/>
                  </a:lnTo>
                  <a:lnTo>
                    <a:pt x="74" y="65"/>
                  </a:lnTo>
                  <a:lnTo>
                    <a:pt x="74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13" name="Freeform 341">
              <a:extLst>
                <a:ext uri="{FF2B5EF4-FFF2-40B4-BE49-F238E27FC236}">
                  <a16:creationId xmlns:a16="http://schemas.microsoft.com/office/drawing/2014/main" id="{CB9B92D2-6454-45F8-B6C3-2B50C09DE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1" y="5051425"/>
              <a:ext cx="31750" cy="39687"/>
            </a:xfrm>
            <a:custGeom>
              <a:avLst/>
              <a:gdLst>
                <a:gd name="T0" fmla="*/ 30 w 76"/>
                <a:gd name="T1" fmla="*/ 89 h 102"/>
                <a:gd name="T2" fmla="*/ 30 w 76"/>
                <a:gd name="T3" fmla="*/ 89 h 102"/>
                <a:gd name="T4" fmla="*/ 34 w 76"/>
                <a:gd name="T5" fmla="*/ 95 h 102"/>
                <a:gd name="T6" fmla="*/ 39 w 76"/>
                <a:gd name="T7" fmla="*/ 98 h 102"/>
                <a:gd name="T8" fmla="*/ 45 w 76"/>
                <a:gd name="T9" fmla="*/ 101 h 102"/>
                <a:gd name="T10" fmla="*/ 51 w 76"/>
                <a:gd name="T11" fmla="*/ 102 h 102"/>
                <a:gd name="T12" fmla="*/ 51 w 76"/>
                <a:gd name="T13" fmla="*/ 102 h 102"/>
                <a:gd name="T14" fmla="*/ 57 w 76"/>
                <a:gd name="T15" fmla="*/ 101 h 102"/>
                <a:gd name="T16" fmla="*/ 63 w 76"/>
                <a:gd name="T17" fmla="*/ 98 h 102"/>
                <a:gd name="T18" fmla="*/ 63 w 76"/>
                <a:gd name="T19" fmla="*/ 98 h 102"/>
                <a:gd name="T20" fmla="*/ 68 w 76"/>
                <a:gd name="T21" fmla="*/ 96 h 102"/>
                <a:gd name="T22" fmla="*/ 70 w 76"/>
                <a:gd name="T23" fmla="*/ 92 h 102"/>
                <a:gd name="T24" fmla="*/ 74 w 76"/>
                <a:gd name="T25" fmla="*/ 89 h 102"/>
                <a:gd name="T26" fmla="*/ 75 w 76"/>
                <a:gd name="T27" fmla="*/ 84 h 102"/>
                <a:gd name="T28" fmla="*/ 76 w 76"/>
                <a:gd name="T29" fmla="*/ 79 h 102"/>
                <a:gd name="T30" fmla="*/ 76 w 76"/>
                <a:gd name="T31" fmla="*/ 74 h 102"/>
                <a:gd name="T32" fmla="*/ 75 w 76"/>
                <a:gd name="T33" fmla="*/ 69 h 102"/>
                <a:gd name="T34" fmla="*/ 74 w 76"/>
                <a:gd name="T35" fmla="*/ 66 h 102"/>
                <a:gd name="T36" fmla="*/ 45 w 76"/>
                <a:gd name="T37" fmla="*/ 13 h 102"/>
                <a:gd name="T38" fmla="*/ 45 w 76"/>
                <a:gd name="T39" fmla="*/ 13 h 102"/>
                <a:gd name="T40" fmla="*/ 43 w 76"/>
                <a:gd name="T41" fmla="*/ 8 h 102"/>
                <a:gd name="T42" fmla="*/ 39 w 76"/>
                <a:gd name="T43" fmla="*/ 6 h 102"/>
                <a:gd name="T44" fmla="*/ 36 w 76"/>
                <a:gd name="T45" fmla="*/ 2 h 102"/>
                <a:gd name="T46" fmla="*/ 31 w 76"/>
                <a:gd name="T47" fmla="*/ 1 h 102"/>
                <a:gd name="T48" fmla="*/ 26 w 76"/>
                <a:gd name="T49" fmla="*/ 0 h 102"/>
                <a:gd name="T50" fmla="*/ 21 w 76"/>
                <a:gd name="T51" fmla="*/ 0 h 102"/>
                <a:gd name="T52" fmla="*/ 16 w 76"/>
                <a:gd name="T53" fmla="*/ 1 h 102"/>
                <a:gd name="T54" fmla="*/ 12 w 76"/>
                <a:gd name="T55" fmla="*/ 3 h 102"/>
                <a:gd name="T56" fmla="*/ 12 w 76"/>
                <a:gd name="T57" fmla="*/ 3 h 102"/>
                <a:gd name="T58" fmla="*/ 8 w 76"/>
                <a:gd name="T59" fmla="*/ 6 h 102"/>
                <a:gd name="T60" fmla="*/ 4 w 76"/>
                <a:gd name="T61" fmla="*/ 9 h 102"/>
                <a:gd name="T62" fmla="*/ 2 w 76"/>
                <a:gd name="T63" fmla="*/ 13 h 102"/>
                <a:gd name="T64" fmla="*/ 0 w 76"/>
                <a:gd name="T65" fmla="*/ 18 h 102"/>
                <a:gd name="T66" fmla="*/ 0 w 76"/>
                <a:gd name="T67" fmla="*/ 23 h 102"/>
                <a:gd name="T68" fmla="*/ 0 w 76"/>
                <a:gd name="T69" fmla="*/ 27 h 102"/>
                <a:gd name="T70" fmla="*/ 0 w 76"/>
                <a:gd name="T71" fmla="*/ 32 h 102"/>
                <a:gd name="T72" fmla="*/ 2 w 76"/>
                <a:gd name="T73" fmla="*/ 36 h 102"/>
                <a:gd name="T74" fmla="*/ 30 w 76"/>
                <a:gd name="T75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102">
                  <a:moveTo>
                    <a:pt x="30" y="89"/>
                  </a:moveTo>
                  <a:lnTo>
                    <a:pt x="30" y="89"/>
                  </a:lnTo>
                  <a:lnTo>
                    <a:pt x="34" y="95"/>
                  </a:lnTo>
                  <a:lnTo>
                    <a:pt x="39" y="98"/>
                  </a:lnTo>
                  <a:lnTo>
                    <a:pt x="45" y="101"/>
                  </a:lnTo>
                  <a:lnTo>
                    <a:pt x="51" y="102"/>
                  </a:lnTo>
                  <a:lnTo>
                    <a:pt x="51" y="102"/>
                  </a:lnTo>
                  <a:lnTo>
                    <a:pt x="57" y="101"/>
                  </a:lnTo>
                  <a:lnTo>
                    <a:pt x="63" y="98"/>
                  </a:lnTo>
                  <a:lnTo>
                    <a:pt x="63" y="98"/>
                  </a:lnTo>
                  <a:lnTo>
                    <a:pt x="68" y="96"/>
                  </a:lnTo>
                  <a:lnTo>
                    <a:pt x="70" y="92"/>
                  </a:lnTo>
                  <a:lnTo>
                    <a:pt x="74" y="89"/>
                  </a:lnTo>
                  <a:lnTo>
                    <a:pt x="75" y="84"/>
                  </a:lnTo>
                  <a:lnTo>
                    <a:pt x="76" y="79"/>
                  </a:lnTo>
                  <a:lnTo>
                    <a:pt x="76" y="74"/>
                  </a:lnTo>
                  <a:lnTo>
                    <a:pt x="75" y="69"/>
                  </a:lnTo>
                  <a:lnTo>
                    <a:pt x="74" y="66"/>
                  </a:lnTo>
                  <a:lnTo>
                    <a:pt x="45" y="13"/>
                  </a:lnTo>
                  <a:lnTo>
                    <a:pt x="45" y="13"/>
                  </a:lnTo>
                  <a:lnTo>
                    <a:pt x="43" y="8"/>
                  </a:lnTo>
                  <a:lnTo>
                    <a:pt x="39" y="6"/>
                  </a:lnTo>
                  <a:lnTo>
                    <a:pt x="36" y="2"/>
                  </a:lnTo>
                  <a:lnTo>
                    <a:pt x="31" y="1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6" y="1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8" y="6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18"/>
                  </a:lnTo>
                  <a:lnTo>
                    <a:pt x="0" y="23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3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14" name="Freeform 342">
              <a:extLst>
                <a:ext uri="{FF2B5EF4-FFF2-40B4-BE49-F238E27FC236}">
                  <a16:creationId xmlns:a16="http://schemas.microsoft.com/office/drawing/2014/main" id="{40DE32A6-71D2-49E9-BE1C-223148D3E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463" y="5184775"/>
              <a:ext cx="42863" cy="33337"/>
            </a:xfrm>
            <a:custGeom>
              <a:avLst/>
              <a:gdLst>
                <a:gd name="T0" fmla="*/ 94 w 106"/>
                <a:gd name="T1" fmla="*/ 36 h 83"/>
                <a:gd name="T2" fmla="*/ 37 w 106"/>
                <a:gd name="T3" fmla="*/ 3 h 83"/>
                <a:gd name="T4" fmla="*/ 37 w 106"/>
                <a:gd name="T5" fmla="*/ 3 h 83"/>
                <a:gd name="T6" fmla="*/ 32 w 106"/>
                <a:gd name="T7" fmla="*/ 1 h 83"/>
                <a:gd name="T8" fmla="*/ 27 w 106"/>
                <a:gd name="T9" fmla="*/ 0 h 83"/>
                <a:gd name="T10" fmla="*/ 22 w 106"/>
                <a:gd name="T11" fmla="*/ 0 h 83"/>
                <a:gd name="T12" fmla="*/ 18 w 106"/>
                <a:gd name="T13" fmla="*/ 1 h 83"/>
                <a:gd name="T14" fmla="*/ 14 w 106"/>
                <a:gd name="T15" fmla="*/ 2 h 83"/>
                <a:gd name="T16" fmla="*/ 9 w 106"/>
                <a:gd name="T17" fmla="*/ 5 h 83"/>
                <a:gd name="T18" fmla="*/ 6 w 106"/>
                <a:gd name="T19" fmla="*/ 8 h 83"/>
                <a:gd name="T20" fmla="*/ 3 w 106"/>
                <a:gd name="T21" fmla="*/ 13 h 83"/>
                <a:gd name="T22" fmla="*/ 3 w 106"/>
                <a:gd name="T23" fmla="*/ 13 h 83"/>
                <a:gd name="T24" fmla="*/ 1 w 106"/>
                <a:gd name="T25" fmla="*/ 17 h 83"/>
                <a:gd name="T26" fmla="*/ 0 w 106"/>
                <a:gd name="T27" fmla="*/ 21 h 83"/>
                <a:gd name="T28" fmla="*/ 0 w 106"/>
                <a:gd name="T29" fmla="*/ 26 h 83"/>
                <a:gd name="T30" fmla="*/ 1 w 106"/>
                <a:gd name="T31" fmla="*/ 31 h 83"/>
                <a:gd name="T32" fmla="*/ 2 w 106"/>
                <a:gd name="T33" fmla="*/ 36 h 83"/>
                <a:gd name="T34" fmla="*/ 4 w 106"/>
                <a:gd name="T35" fmla="*/ 39 h 83"/>
                <a:gd name="T36" fmla="*/ 8 w 106"/>
                <a:gd name="T37" fmla="*/ 43 h 83"/>
                <a:gd name="T38" fmla="*/ 13 w 106"/>
                <a:gd name="T39" fmla="*/ 47 h 83"/>
                <a:gd name="T40" fmla="*/ 69 w 106"/>
                <a:gd name="T41" fmla="*/ 79 h 83"/>
                <a:gd name="T42" fmla="*/ 69 w 106"/>
                <a:gd name="T43" fmla="*/ 79 h 83"/>
                <a:gd name="T44" fmla="*/ 75 w 106"/>
                <a:gd name="T45" fmla="*/ 81 h 83"/>
                <a:gd name="T46" fmla="*/ 81 w 106"/>
                <a:gd name="T47" fmla="*/ 83 h 83"/>
                <a:gd name="T48" fmla="*/ 81 w 106"/>
                <a:gd name="T49" fmla="*/ 83 h 83"/>
                <a:gd name="T50" fmla="*/ 88 w 106"/>
                <a:gd name="T51" fmla="*/ 81 h 83"/>
                <a:gd name="T52" fmla="*/ 94 w 106"/>
                <a:gd name="T53" fmla="*/ 79 h 83"/>
                <a:gd name="T54" fmla="*/ 99 w 106"/>
                <a:gd name="T55" fmla="*/ 75 h 83"/>
                <a:gd name="T56" fmla="*/ 103 w 106"/>
                <a:gd name="T57" fmla="*/ 69 h 83"/>
                <a:gd name="T58" fmla="*/ 103 w 106"/>
                <a:gd name="T59" fmla="*/ 69 h 83"/>
                <a:gd name="T60" fmla="*/ 105 w 106"/>
                <a:gd name="T61" fmla="*/ 65 h 83"/>
                <a:gd name="T62" fmla="*/ 106 w 106"/>
                <a:gd name="T63" fmla="*/ 60 h 83"/>
                <a:gd name="T64" fmla="*/ 106 w 106"/>
                <a:gd name="T65" fmla="*/ 55 h 83"/>
                <a:gd name="T66" fmla="*/ 105 w 106"/>
                <a:gd name="T67" fmla="*/ 51 h 83"/>
                <a:gd name="T68" fmla="*/ 104 w 106"/>
                <a:gd name="T69" fmla="*/ 47 h 83"/>
                <a:gd name="T70" fmla="*/ 102 w 106"/>
                <a:gd name="T71" fmla="*/ 43 h 83"/>
                <a:gd name="T72" fmla="*/ 98 w 106"/>
                <a:gd name="T73" fmla="*/ 39 h 83"/>
                <a:gd name="T74" fmla="*/ 94 w 106"/>
                <a:gd name="T75" fmla="*/ 36 h 83"/>
                <a:gd name="T76" fmla="*/ 94 w 106"/>
                <a:gd name="T77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83">
                  <a:moveTo>
                    <a:pt x="94" y="36"/>
                  </a:moveTo>
                  <a:lnTo>
                    <a:pt x="37" y="3"/>
                  </a:lnTo>
                  <a:lnTo>
                    <a:pt x="37" y="3"/>
                  </a:lnTo>
                  <a:lnTo>
                    <a:pt x="32" y="1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4" y="2"/>
                  </a:lnTo>
                  <a:lnTo>
                    <a:pt x="9" y="5"/>
                  </a:lnTo>
                  <a:lnTo>
                    <a:pt x="6" y="8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" y="31"/>
                  </a:lnTo>
                  <a:lnTo>
                    <a:pt x="2" y="36"/>
                  </a:lnTo>
                  <a:lnTo>
                    <a:pt x="4" y="39"/>
                  </a:lnTo>
                  <a:lnTo>
                    <a:pt x="8" y="43"/>
                  </a:lnTo>
                  <a:lnTo>
                    <a:pt x="13" y="47"/>
                  </a:lnTo>
                  <a:lnTo>
                    <a:pt x="69" y="79"/>
                  </a:lnTo>
                  <a:lnTo>
                    <a:pt x="69" y="79"/>
                  </a:lnTo>
                  <a:lnTo>
                    <a:pt x="75" y="81"/>
                  </a:lnTo>
                  <a:lnTo>
                    <a:pt x="81" y="83"/>
                  </a:lnTo>
                  <a:lnTo>
                    <a:pt x="81" y="83"/>
                  </a:lnTo>
                  <a:lnTo>
                    <a:pt x="88" y="81"/>
                  </a:lnTo>
                  <a:lnTo>
                    <a:pt x="94" y="79"/>
                  </a:lnTo>
                  <a:lnTo>
                    <a:pt x="99" y="75"/>
                  </a:lnTo>
                  <a:lnTo>
                    <a:pt x="103" y="69"/>
                  </a:lnTo>
                  <a:lnTo>
                    <a:pt x="103" y="69"/>
                  </a:lnTo>
                  <a:lnTo>
                    <a:pt x="105" y="65"/>
                  </a:lnTo>
                  <a:lnTo>
                    <a:pt x="106" y="60"/>
                  </a:lnTo>
                  <a:lnTo>
                    <a:pt x="106" y="55"/>
                  </a:lnTo>
                  <a:lnTo>
                    <a:pt x="105" y="51"/>
                  </a:lnTo>
                  <a:lnTo>
                    <a:pt x="104" y="47"/>
                  </a:lnTo>
                  <a:lnTo>
                    <a:pt x="102" y="43"/>
                  </a:lnTo>
                  <a:lnTo>
                    <a:pt x="98" y="39"/>
                  </a:lnTo>
                  <a:lnTo>
                    <a:pt x="94" y="36"/>
                  </a:lnTo>
                  <a:lnTo>
                    <a:pt x="9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15" name="Freeform 343">
              <a:extLst>
                <a:ext uri="{FF2B5EF4-FFF2-40B4-BE49-F238E27FC236}">
                  <a16:creationId xmlns:a16="http://schemas.microsoft.com/office/drawing/2014/main" id="{F7CDBFED-CDB5-4AB9-96D8-500A62FD1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613" y="5216525"/>
              <a:ext cx="42863" cy="33337"/>
            </a:xfrm>
            <a:custGeom>
              <a:avLst/>
              <a:gdLst>
                <a:gd name="T0" fmla="*/ 95 w 107"/>
                <a:gd name="T1" fmla="*/ 36 h 83"/>
                <a:gd name="T2" fmla="*/ 38 w 107"/>
                <a:gd name="T3" fmla="*/ 4 h 83"/>
                <a:gd name="T4" fmla="*/ 38 w 107"/>
                <a:gd name="T5" fmla="*/ 4 h 83"/>
                <a:gd name="T6" fmla="*/ 33 w 107"/>
                <a:gd name="T7" fmla="*/ 2 h 83"/>
                <a:gd name="T8" fmla="*/ 28 w 107"/>
                <a:gd name="T9" fmla="*/ 0 h 83"/>
                <a:gd name="T10" fmla="*/ 23 w 107"/>
                <a:gd name="T11" fmla="*/ 0 h 83"/>
                <a:gd name="T12" fmla="*/ 20 w 107"/>
                <a:gd name="T13" fmla="*/ 2 h 83"/>
                <a:gd name="T14" fmla="*/ 15 w 107"/>
                <a:gd name="T15" fmla="*/ 3 h 83"/>
                <a:gd name="T16" fmla="*/ 10 w 107"/>
                <a:gd name="T17" fmla="*/ 6 h 83"/>
                <a:gd name="T18" fmla="*/ 6 w 107"/>
                <a:gd name="T19" fmla="*/ 9 h 83"/>
                <a:gd name="T20" fmla="*/ 4 w 107"/>
                <a:gd name="T21" fmla="*/ 14 h 83"/>
                <a:gd name="T22" fmla="*/ 4 w 107"/>
                <a:gd name="T23" fmla="*/ 14 h 83"/>
                <a:gd name="T24" fmla="*/ 2 w 107"/>
                <a:gd name="T25" fmla="*/ 17 h 83"/>
                <a:gd name="T26" fmla="*/ 2 w 107"/>
                <a:gd name="T27" fmla="*/ 22 h 83"/>
                <a:gd name="T28" fmla="*/ 0 w 107"/>
                <a:gd name="T29" fmla="*/ 27 h 83"/>
                <a:gd name="T30" fmla="*/ 2 w 107"/>
                <a:gd name="T31" fmla="*/ 32 h 83"/>
                <a:gd name="T32" fmla="*/ 3 w 107"/>
                <a:gd name="T33" fmla="*/ 36 h 83"/>
                <a:gd name="T34" fmla="*/ 6 w 107"/>
                <a:gd name="T35" fmla="*/ 40 h 83"/>
                <a:gd name="T36" fmla="*/ 9 w 107"/>
                <a:gd name="T37" fmla="*/ 44 h 83"/>
                <a:gd name="T38" fmla="*/ 14 w 107"/>
                <a:gd name="T39" fmla="*/ 47 h 83"/>
                <a:gd name="T40" fmla="*/ 70 w 107"/>
                <a:gd name="T41" fmla="*/ 80 h 83"/>
                <a:gd name="T42" fmla="*/ 70 w 107"/>
                <a:gd name="T43" fmla="*/ 80 h 83"/>
                <a:gd name="T44" fmla="*/ 76 w 107"/>
                <a:gd name="T45" fmla="*/ 82 h 83"/>
                <a:gd name="T46" fmla="*/ 83 w 107"/>
                <a:gd name="T47" fmla="*/ 83 h 83"/>
                <a:gd name="T48" fmla="*/ 83 w 107"/>
                <a:gd name="T49" fmla="*/ 83 h 83"/>
                <a:gd name="T50" fmla="*/ 89 w 107"/>
                <a:gd name="T51" fmla="*/ 82 h 83"/>
                <a:gd name="T52" fmla="*/ 95 w 107"/>
                <a:gd name="T53" fmla="*/ 80 h 83"/>
                <a:gd name="T54" fmla="*/ 100 w 107"/>
                <a:gd name="T55" fmla="*/ 76 h 83"/>
                <a:gd name="T56" fmla="*/ 104 w 107"/>
                <a:gd name="T57" fmla="*/ 70 h 83"/>
                <a:gd name="T58" fmla="*/ 104 w 107"/>
                <a:gd name="T59" fmla="*/ 70 h 83"/>
                <a:gd name="T60" fmla="*/ 106 w 107"/>
                <a:gd name="T61" fmla="*/ 65 h 83"/>
                <a:gd name="T62" fmla="*/ 107 w 107"/>
                <a:gd name="T63" fmla="*/ 62 h 83"/>
                <a:gd name="T64" fmla="*/ 107 w 107"/>
                <a:gd name="T65" fmla="*/ 57 h 83"/>
                <a:gd name="T66" fmla="*/ 106 w 107"/>
                <a:gd name="T67" fmla="*/ 52 h 83"/>
                <a:gd name="T68" fmla="*/ 105 w 107"/>
                <a:gd name="T69" fmla="*/ 47 h 83"/>
                <a:gd name="T70" fmla="*/ 102 w 107"/>
                <a:gd name="T71" fmla="*/ 44 h 83"/>
                <a:gd name="T72" fmla="*/ 99 w 107"/>
                <a:gd name="T73" fmla="*/ 40 h 83"/>
                <a:gd name="T74" fmla="*/ 95 w 107"/>
                <a:gd name="T75" fmla="*/ 36 h 83"/>
                <a:gd name="T76" fmla="*/ 95 w 107"/>
                <a:gd name="T77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7" h="83">
                  <a:moveTo>
                    <a:pt x="95" y="36"/>
                  </a:moveTo>
                  <a:lnTo>
                    <a:pt x="38" y="4"/>
                  </a:lnTo>
                  <a:lnTo>
                    <a:pt x="38" y="4"/>
                  </a:lnTo>
                  <a:lnTo>
                    <a:pt x="33" y="2"/>
                  </a:lnTo>
                  <a:lnTo>
                    <a:pt x="28" y="0"/>
                  </a:lnTo>
                  <a:lnTo>
                    <a:pt x="23" y="0"/>
                  </a:lnTo>
                  <a:lnTo>
                    <a:pt x="20" y="2"/>
                  </a:lnTo>
                  <a:lnTo>
                    <a:pt x="15" y="3"/>
                  </a:lnTo>
                  <a:lnTo>
                    <a:pt x="10" y="6"/>
                  </a:lnTo>
                  <a:lnTo>
                    <a:pt x="6" y="9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7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2" y="32"/>
                  </a:lnTo>
                  <a:lnTo>
                    <a:pt x="3" y="36"/>
                  </a:lnTo>
                  <a:lnTo>
                    <a:pt x="6" y="40"/>
                  </a:lnTo>
                  <a:lnTo>
                    <a:pt x="9" y="44"/>
                  </a:lnTo>
                  <a:lnTo>
                    <a:pt x="14" y="47"/>
                  </a:lnTo>
                  <a:lnTo>
                    <a:pt x="70" y="80"/>
                  </a:lnTo>
                  <a:lnTo>
                    <a:pt x="70" y="80"/>
                  </a:lnTo>
                  <a:lnTo>
                    <a:pt x="76" y="82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89" y="82"/>
                  </a:lnTo>
                  <a:lnTo>
                    <a:pt x="95" y="80"/>
                  </a:lnTo>
                  <a:lnTo>
                    <a:pt x="100" y="76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6" y="65"/>
                  </a:lnTo>
                  <a:lnTo>
                    <a:pt x="107" y="62"/>
                  </a:lnTo>
                  <a:lnTo>
                    <a:pt x="107" y="57"/>
                  </a:lnTo>
                  <a:lnTo>
                    <a:pt x="106" y="52"/>
                  </a:lnTo>
                  <a:lnTo>
                    <a:pt x="105" y="47"/>
                  </a:lnTo>
                  <a:lnTo>
                    <a:pt x="102" y="44"/>
                  </a:lnTo>
                  <a:lnTo>
                    <a:pt x="99" y="40"/>
                  </a:lnTo>
                  <a:lnTo>
                    <a:pt x="95" y="36"/>
                  </a:lnTo>
                  <a:lnTo>
                    <a:pt x="95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16" name="Freeform 344">
              <a:extLst>
                <a:ext uri="{FF2B5EF4-FFF2-40B4-BE49-F238E27FC236}">
                  <a16:creationId xmlns:a16="http://schemas.microsoft.com/office/drawing/2014/main" id="{FE8A7CF1-770F-4B55-9E73-FD73C256D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951" y="5184775"/>
              <a:ext cx="42863" cy="33337"/>
            </a:xfrm>
            <a:custGeom>
              <a:avLst/>
              <a:gdLst>
                <a:gd name="T0" fmla="*/ 71 w 108"/>
                <a:gd name="T1" fmla="*/ 4 h 82"/>
                <a:gd name="T2" fmla="*/ 13 w 108"/>
                <a:gd name="T3" fmla="*/ 35 h 82"/>
                <a:gd name="T4" fmla="*/ 13 w 108"/>
                <a:gd name="T5" fmla="*/ 35 h 82"/>
                <a:gd name="T6" fmla="*/ 9 w 108"/>
                <a:gd name="T7" fmla="*/ 38 h 82"/>
                <a:gd name="T8" fmla="*/ 6 w 108"/>
                <a:gd name="T9" fmla="*/ 42 h 82"/>
                <a:gd name="T10" fmla="*/ 3 w 108"/>
                <a:gd name="T11" fmla="*/ 46 h 82"/>
                <a:gd name="T12" fmla="*/ 1 w 108"/>
                <a:gd name="T13" fmla="*/ 50 h 82"/>
                <a:gd name="T14" fmla="*/ 0 w 108"/>
                <a:gd name="T15" fmla="*/ 55 h 82"/>
                <a:gd name="T16" fmla="*/ 1 w 108"/>
                <a:gd name="T17" fmla="*/ 59 h 82"/>
                <a:gd name="T18" fmla="*/ 1 w 108"/>
                <a:gd name="T19" fmla="*/ 64 h 82"/>
                <a:gd name="T20" fmla="*/ 3 w 108"/>
                <a:gd name="T21" fmla="*/ 68 h 82"/>
                <a:gd name="T22" fmla="*/ 3 w 108"/>
                <a:gd name="T23" fmla="*/ 68 h 82"/>
                <a:gd name="T24" fmla="*/ 7 w 108"/>
                <a:gd name="T25" fmla="*/ 74 h 82"/>
                <a:gd name="T26" fmla="*/ 13 w 108"/>
                <a:gd name="T27" fmla="*/ 78 h 82"/>
                <a:gd name="T28" fmla="*/ 19 w 108"/>
                <a:gd name="T29" fmla="*/ 80 h 82"/>
                <a:gd name="T30" fmla="*/ 25 w 108"/>
                <a:gd name="T31" fmla="*/ 82 h 82"/>
                <a:gd name="T32" fmla="*/ 25 w 108"/>
                <a:gd name="T33" fmla="*/ 82 h 82"/>
                <a:gd name="T34" fmla="*/ 31 w 108"/>
                <a:gd name="T35" fmla="*/ 80 h 82"/>
                <a:gd name="T36" fmla="*/ 37 w 108"/>
                <a:gd name="T37" fmla="*/ 78 h 82"/>
                <a:gd name="T38" fmla="*/ 95 w 108"/>
                <a:gd name="T39" fmla="*/ 47 h 82"/>
                <a:gd name="T40" fmla="*/ 95 w 108"/>
                <a:gd name="T41" fmla="*/ 47 h 82"/>
                <a:gd name="T42" fmla="*/ 98 w 108"/>
                <a:gd name="T43" fmla="*/ 43 h 82"/>
                <a:gd name="T44" fmla="*/ 102 w 108"/>
                <a:gd name="T45" fmla="*/ 40 h 82"/>
                <a:gd name="T46" fmla="*/ 104 w 108"/>
                <a:gd name="T47" fmla="*/ 36 h 82"/>
                <a:gd name="T48" fmla="*/ 107 w 108"/>
                <a:gd name="T49" fmla="*/ 31 h 82"/>
                <a:gd name="T50" fmla="*/ 108 w 108"/>
                <a:gd name="T51" fmla="*/ 28 h 82"/>
                <a:gd name="T52" fmla="*/ 108 w 108"/>
                <a:gd name="T53" fmla="*/ 23 h 82"/>
                <a:gd name="T54" fmla="*/ 107 w 108"/>
                <a:gd name="T55" fmla="*/ 18 h 82"/>
                <a:gd name="T56" fmla="*/ 104 w 108"/>
                <a:gd name="T57" fmla="*/ 13 h 82"/>
                <a:gd name="T58" fmla="*/ 104 w 108"/>
                <a:gd name="T59" fmla="*/ 13 h 82"/>
                <a:gd name="T60" fmla="*/ 102 w 108"/>
                <a:gd name="T61" fmla="*/ 8 h 82"/>
                <a:gd name="T62" fmla="*/ 98 w 108"/>
                <a:gd name="T63" fmla="*/ 6 h 82"/>
                <a:gd name="T64" fmla="*/ 93 w 108"/>
                <a:gd name="T65" fmla="*/ 2 h 82"/>
                <a:gd name="T66" fmla="*/ 90 w 108"/>
                <a:gd name="T67" fmla="*/ 1 h 82"/>
                <a:gd name="T68" fmla="*/ 85 w 108"/>
                <a:gd name="T69" fmla="*/ 0 h 82"/>
                <a:gd name="T70" fmla="*/ 80 w 108"/>
                <a:gd name="T71" fmla="*/ 0 h 82"/>
                <a:gd name="T72" fmla="*/ 75 w 108"/>
                <a:gd name="T73" fmla="*/ 1 h 82"/>
                <a:gd name="T74" fmla="*/ 71 w 108"/>
                <a:gd name="T75" fmla="*/ 4 h 82"/>
                <a:gd name="T76" fmla="*/ 71 w 108"/>
                <a:gd name="T77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8" h="82">
                  <a:moveTo>
                    <a:pt x="71" y="4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9" y="38"/>
                  </a:lnTo>
                  <a:lnTo>
                    <a:pt x="6" y="42"/>
                  </a:lnTo>
                  <a:lnTo>
                    <a:pt x="3" y="46"/>
                  </a:lnTo>
                  <a:lnTo>
                    <a:pt x="1" y="50"/>
                  </a:lnTo>
                  <a:lnTo>
                    <a:pt x="0" y="55"/>
                  </a:lnTo>
                  <a:lnTo>
                    <a:pt x="1" y="59"/>
                  </a:lnTo>
                  <a:lnTo>
                    <a:pt x="1" y="64"/>
                  </a:lnTo>
                  <a:lnTo>
                    <a:pt x="3" y="68"/>
                  </a:lnTo>
                  <a:lnTo>
                    <a:pt x="3" y="68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19" y="80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31" y="80"/>
                  </a:lnTo>
                  <a:lnTo>
                    <a:pt x="37" y="78"/>
                  </a:lnTo>
                  <a:lnTo>
                    <a:pt x="95" y="47"/>
                  </a:lnTo>
                  <a:lnTo>
                    <a:pt x="95" y="47"/>
                  </a:lnTo>
                  <a:lnTo>
                    <a:pt x="98" y="43"/>
                  </a:lnTo>
                  <a:lnTo>
                    <a:pt x="102" y="40"/>
                  </a:lnTo>
                  <a:lnTo>
                    <a:pt x="104" y="36"/>
                  </a:lnTo>
                  <a:lnTo>
                    <a:pt x="107" y="31"/>
                  </a:lnTo>
                  <a:lnTo>
                    <a:pt x="108" y="28"/>
                  </a:lnTo>
                  <a:lnTo>
                    <a:pt x="108" y="23"/>
                  </a:lnTo>
                  <a:lnTo>
                    <a:pt x="107" y="18"/>
                  </a:lnTo>
                  <a:lnTo>
                    <a:pt x="104" y="13"/>
                  </a:lnTo>
                  <a:lnTo>
                    <a:pt x="104" y="13"/>
                  </a:lnTo>
                  <a:lnTo>
                    <a:pt x="102" y="8"/>
                  </a:lnTo>
                  <a:lnTo>
                    <a:pt x="98" y="6"/>
                  </a:lnTo>
                  <a:lnTo>
                    <a:pt x="93" y="2"/>
                  </a:lnTo>
                  <a:lnTo>
                    <a:pt x="90" y="1"/>
                  </a:lnTo>
                  <a:lnTo>
                    <a:pt x="85" y="0"/>
                  </a:lnTo>
                  <a:lnTo>
                    <a:pt x="80" y="0"/>
                  </a:lnTo>
                  <a:lnTo>
                    <a:pt x="75" y="1"/>
                  </a:lnTo>
                  <a:lnTo>
                    <a:pt x="71" y="4"/>
                  </a:lnTo>
                  <a:lnTo>
                    <a:pt x="7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17" name="Freeform 345">
              <a:extLst>
                <a:ext uri="{FF2B5EF4-FFF2-40B4-BE49-F238E27FC236}">
                  <a16:creationId xmlns:a16="http://schemas.microsoft.com/office/drawing/2014/main" id="{40165CA0-C97F-4280-B45F-3EE28D3B9F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9401" y="4933950"/>
              <a:ext cx="273050" cy="450850"/>
            </a:xfrm>
            <a:custGeom>
              <a:avLst/>
              <a:gdLst>
                <a:gd name="T0" fmla="*/ 679 w 687"/>
                <a:gd name="T1" fmla="*/ 68 h 1136"/>
                <a:gd name="T2" fmla="*/ 639 w 687"/>
                <a:gd name="T3" fmla="*/ 20 h 1136"/>
                <a:gd name="T4" fmla="*/ 577 w 687"/>
                <a:gd name="T5" fmla="*/ 0 h 1136"/>
                <a:gd name="T6" fmla="*/ 525 w 687"/>
                <a:gd name="T7" fmla="*/ 14 h 1136"/>
                <a:gd name="T8" fmla="*/ 481 w 687"/>
                <a:gd name="T9" fmla="*/ 58 h 1136"/>
                <a:gd name="T10" fmla="*/ 466 w 687"/>
                <a:gd name="T11" fmla="*/ 111 h 1136"/>
                <a:gd name="T12" fmla="*/ 229 w 687"/>
                <a:gd name="T13" fmla="*/ 429 h 1136"/>
                <a:gd name="T14" fmla="*/ 151 w 687"/>
                <a:gd name="T15" fmla="*/ 407 h 1136"/>
                <a:gd name="T16" fmla="*/ 79 w 687"/>
                <a:gd name="T17" fmla="*/ 425 h 1136"/>
                <a:gd name="T18" fmla="*/ 18 w 687"/>
                <a:gd name="T19" fmla="*/ 486 h 1136"/>
                <a:gd name="T20" fmla="*/ 0 w 687"/>
                <a:gd name="T21" fmla="*/ 558 h 1136"/>
                <a:gd name="T22" fmla="*/ 25 w 687"/>
                <a:gd name="T23" fmla="*/ 644 h 1136"/>
                <a:gd name="T24" fmla="*/ 92 w 687"/>
                <a:gd name="T25" fmla="*/ 699 h 1136"/>
                <a:gd name="T26" fmla="*/ 156 w 687"/>
                <a:gd name="T27" fmla="*/ 710 h 1136"/>
                <a:gd name="T28" fmla="*/ 174 w 687"/>
                <a:gd name="T29" fmla="*/ 970 h 1136"/>
                <a:gd name="T30" fmla="*/ 159 w 687"/>
                <a:gd name="T31" fmla="*/ 1036 h 1136"/>
                <a:gd name="T32" fmla="*/ 184 w 687"/>
                <a:gd name="T33" fmla="*/ 1095 h 1136"/>
                <a:gd name="T34" fmla="*/ 237 w 687"/>
                <a:gd name="T35" fmla="*/ 1130 h 1136"/>
                <a:gd name="T36" fmla="*/ 291 w 687"/>
                <a:gd name="T37" fmla="*/ 1133 h 1136"/>
                <a:gd name="T38" fmla="*/ 348 w 687"/>
                <a:gd name="T39" fmla="*/ 1103 h 1136"/>
                <a:gd name="T40" fmla="*/ 378 w 687"/>
                <a:gd name="T41" fmla="*/ 1047 h 1136"/>
                <a:gd name="T42" fmla="*/ 375 w 687"/>
                <a:gd name="T43" fmla="*/ 993 h 1136"/>
                <a:gd name="T44" fmla="*/ 342 w 687"/>
                <a:gd name="T45" fmla="*/ 941 h 1136"/>
                <a:gd name="T46" fmla="*/ 286 w 687"/>
                <a:gd name="T47" fmla="*/ 916 h 1136"/>
                <a:gd name="T48" fmla="*/ 267 w 687"/>
                <a:gd name="T49" fmla="*/ 656 h 1136"/>
                <a:gd name="T50" fmla="*/ 301 w 687"/>
                <a:gd name="T51" fmla="*/ 580 h 1136"/>
                <a:gd name="T52" fmla="*/ 298 w 687"/>
                <a:gd name="T53" fmla="*/ 525 h 1136"/>
                <a:gd name="T54" fmla="*/ 529 w 687"/>
                <a:gd name="T55" fmla="*/ 210 h 1136"/>
                <a:gd name="T56" fmla="*/ 577 w 687"/>
                <a:gd name="T57" fmla="*/ 221 h 1136"/>
                <a:gd name="T58" fmla="*/ 639 w 687"/>
                <a:gd name="T59" fmla="*/ 203 h 1136"/>
                <a:gd name="T60" fmla="*/ 679 w 687"/>
                <a:gd name="T61" fmla="*/ 154 h 1136"/>
                <a:gd name="T62" fmla="*/ 225 w 687"/>
                <a:gd name="T63" fmla="*/ 983 h 1136"/>
                <a:gd name="T64" fmla="*/ 270 w 687"/>
                <a:gd name="T65" fmla="*/ 964 h 1136"/>
                <a:gd name="T66" fmla="*/ 313 w 687"/>
                <a:gd name="T67" fmla="*/ 982 h 1136"/>
                <a:gd name="T68" fmla="*/ 331 w 687"/>
                <a:gd name="T69" fmla="*/ 1025 h 1136"/>
                <a:gd name="T70" fmla="*/ 294 w 687"/>
                <a:gd name="T71" fmla="*/ 1080 h 1136"/>
                <a:gd name="T72" fmla="*/ 236 w 687"/>
                <a:gd name="T73" fmla="*/ 1076 h 1136"/>
                <a:gd name="T74" fmla="*/ 208 w 687"/>
                <a:gd name="T75" fmla="*/ 1025 h 1136"/>
                <a:gd name="T76" fmla="*/ 235 w 687"/>
                <a:gd name="T77" fmla="*/ 578 h 1136"/>
                <a:gd name="T78" fmla="*/ 210 w 687"/>
                <a:gd name="T79" fmla="*/ 621 h 1136"/>
                <a:gd name="T80" fmla="*/ 151 w 687"/>
                <a:gd name="T81" fmla="*/ 645 h 1136"/>
                <a:gd name="T82" fmla="*/ 102 w 687"/>
                <a:gd name="T83" fmla="*/ 628 h 1136"/>
                <a:gd name="T84" fmla="*/ 67 w 687"/>
                <a:gd name="T85" fmla="*/ 576 h 1136"/>
                <a:gd name="T86" fmla="*/ 67 w 687"/>
                <a:gd name="T87" fmla="*/ 542 h 1136"/>
                <a:gd name="T88" fmla="*/ 91 w 687"/>
                <a:gd name="T89" fmla="*/ 497 h 1136"/>
                <a:gd name="T90" fmla="*/ 133 w 687"/>
                <a:gd name="T91" fmla="*/ 474 h 1136"/>
                <a:gd name="T92" fmla="*/ 182 w 687"/>
                <a:gd name="T93" fmla="*/ 479 h 1136"/>
                <a:gd name="T94" fmla="*/ 216 w 687"/>
                <a:gd name="T95" fmla="*/ 503 h 1136"/>
                <a:gd name="T96" fmla="*/ 235 w 687"/>
                <a:gd name="T97" fmla="*/ 540 h 1136"/>
                <a:gd name="T98" fmla="*/ 235 w 687"/>
                <a:gd name="T99" fmla="*/ 578 h 1136"/>
                <a:gd name="T100" fmla="*/ 549 w 687"/>
                <a:gd name="T101" fmla="*/ 165 h 1136"/>
                <a:gd name="T102" fmla="*/ 518 w 687"/>
                <a:gd name="T103" fmla="*/ 125 h 1136"/>
                <a:gd name="T104" fmla="*/ 522 w 687"/>
                <a:gd name="T105" fmla="*/ 87 h 1136"/>
                <a:gd name="T106" fmla="*/ 577 w 687"/>
                <a:gd name="T107" fmla="*/ 50 h 1136"/>
                <a:gd name="T108" fmla="*/ 628 w 687"/>
                <a:gd name="T109" fmla="*/ 77 h 1136"/>
                <a:gd name="T110" fmla="*/ 633 w 687"/>
                <a:gd name="T111" fmla="*/ 135 h 1136"/>
                <a:gd name="T112" fmla="*/ 577 w 687"/>
                <a:gd name="T113" fmla="*/ 172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7" h="1136">
                  <a:moveTo>
                    <a:pt x="687" y="111"/>
                  </a:moveTo>
                  <a:lnTo>
                    <a:pt x="687" y="111"/>
                  </a:lnTo>
                  <a:lnTo>
                    <a:pt x="687" y="100"/>
                  </a:lnTo>
                  <a:lnTo>
                    <a:pt x="686" y="89"/>
                  </a:lnTo>
                  <a:lnTo>
                    <a:pt x="682" y="78"/>
                  </a:lnTo>
                  <a:lnTo>
                    <a:pt x="679" y="68"/>
                  </a:lnTo>
                  <a:lnTo>
                    <a:pt x="674" y="58"/>
                  </a:lnTo>
                  <a:lnTo>
                    <a:pt x="669" y="50"/>
                  </a:lnTo>
                  <a:lnTo>
                    <a:pt x="662" y="41"/>
                  </a:lnTo>
                  <a:lnTo>
                    <a:pt x="655" y="33"/>
                  </a:lnTo>
                  <a:lnTo>
                    <a:pt x="648" y="26"/>
                  </a:lnTo>
                  <a:lnTo>
                    <a:pt x="639" y="20"/>
                  </a:lnTo>
                  <a:lnTo>
                    <a:pt x="630" y="14"/>
                  </a:lnTo>
                  <a:lnTo>
                    <a:pt x="620" y="9"/>
                  </a:lnTo>
                  <a:lnTo>
                    <a:pt x="610" y="5"/>
                  </a:lnTo>
                  <a:lnTo>
                    <a:pt x="600" y="3"/>
                  </a:lnTo>
                  <a:lnTo>
                    <a:pt x="589" y="2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566" y="2"/>
                  </a:lnTo>
                  <a:lnTo>
                    <a:pt x="555" y="3"/>
                  </a:lnTo>
                  <a:lnTo>
                    <a:pt x="544" y="5"/>
                  </a:lnTo>
                  <a:lnTo>
                    <a:pt x="535" y="9"/>
                  </a:lnTo>
                  <a:lnTo>
                    <a:pt x="525" y="14"/>
                  </a:lnTo>
                  <a:lnTo>
                    <a:pt x="516" y="20"/>
                  </a:lnTo>
                  <a:lnTo>
                    <a:pt x="507" y="26"/>
                  </a:lnTo>
                  <a:lnTo>
                    <a:pt x="499" y="33"/>
                  </a:lnTo>
                  <a:lnTo>
                    <a:pt x="492" y="41"/>
                  </a:lnTo>
                  <a:lnTo>
                    <a:pt x="486" y="50"/>
                  </a:lnTo>
                  <a:lnTo>
                    <a:pt x="481" y="58"/>
                  </a:lnTo>
                  <a:lnTo>
                    <a:pt x="476" y="68"/>
                  </a:lnTo>
                  <a:lnTo>
                    <a:pt x="472" y="78"/>
                  </a:lnTo>
                  <a:lnTo>
                    <a:pt x="469" y="89"/>
                  </a:lnTo>
                  <a:lnTo>
                    <a:pt x="468" y="100"/>
                  </a:lnTo>
                  <a:lnTo>
                    <a:pt x="466" y="111"/>
                  </a:lnTo>
                  <a:lnTo>
                    <a:pt x="466" y="111"/>
                  </a:lnTo>
                  <a:lnTo>
                    <a:pt x="468" y="125"/>
                  </a:lnTo>
                  <a:lnTo>
                    <a:pt x="470" y="140"/>
                  </a:lnTo>
                  <a:lnTo>
                    <a:pt x="475" y="153"/>
                  </a:lnTo>
                  <a:lnTo>
                    <a:pt x="481" y="165"/>
                  </a:lnTo>
                  <a:lnTo>
                    <a:pt x="229" y="429"/>
                  </a:lnTo>
                  <a:lnTo>
                    <a:pt x="229" y="429"/>
                  </a:lnTo>
                  <a:lnTo>
                    <a:pt x="211" y="419"/>
                  </a:lnTo>
                  <a:lnTo>
                    <a:pt x="192" y="413"/>
                  </a:lnTo>
                  <a:lnTo>
                    <a:pt x="182" y="411"/>
                  </a:lnTo>
                  <a:lnTo>
                    <a:pt x="172" y="408"/>
                  </a:lnTo>
                  <a:lnTo>
                    <a:pt x="162" y="407"/>
                  </a:lnTo>
                  <a:lnTo>
                    <a:pt x="151" y="407"/>
                  </a:lnTo>
                  <a:lnTo>
                    <a:pt x="151" y="407"/>
                  </a:lnTo>
                  <a:lnTo>
                    <a:pt x="135" y="407"/>
                  </a:lnTo>
                  <a:lnTo>
                    <a:pt x="121" y="410"/>
                  </a:lnTo>
                  <a:lnTo>
                    <a:pt x="105" y="414"/>
                  </a:lnTo>
                  <a:lnTo>
                    <a:pt x="92" y="419"/>
                  </a:lnTo>
                  <a:lnTo>
                    <a:pt x="79" y="425"/>
                  </a:lnTo>
                  <a:lnTo>
                    <a:pt x="66" y="432"/>
                  </a:lnTo>
                  <a:lnTo>
                    <a:pt x="55" y="442"/>
                  </a:lnTo>
                  <a:lnTo>
                    <a:pt x="44" y="452"/>
                  </a:lnTo>
                  <a:lnTo>
                    <a:pt x="34" y="462"/>
                  </a:lnTo>
                  <a:lnTo>
                    <a:pt x="25" y="474"/>
                  </a:lnTo>
                  <a:lnTo>
                    <a:pt x="18" y="486"/>
                  </a:lnTo>
                  <a:lnTo>
                    <a:pt x="12" y="500"/>
                  </a:lnTo>
                  <a:lnTo>
                    <a:pt x="6" y="514"/>
                  </a:lnTo>
                  <a:lnTo>
                    <a:pt x="2" y="528"/>
                  </a:lnTo>
                  <a:lnTo>
                    <a:pt x="0" y="543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0" y="574"/>
                  </a:lnTo>
                  <a:lnTo>
                    <a:pt x="2" y="590"/>
                  </a:lnTo>
                  <a:lnTo>
                    <a:pt x="6" y="604"/>
                  </a:lnTo>
                  <a:lnTo>
                    <a:pt x="12" y="617"/>
                  </a:lnTo>
                  <a:lnTo>
                    <a:pt x="18" y="630"/>
                  </a:lnTo>
                  <a:lnTo>
                    <a:pt x="25" y="644"/>
                  </a:lnTo>
                  <a:lnTo>
                    <a:pt x="34" y="656"/>
                  </a:lnTo>
                  <a:lnTo>
                    <a:pt x="44" y="666"/>
                  </a:lnTo>
                  <a:lnTo>
                    <a:pt x="55" y="676"/>
                  </a:lnTo>
                  <a:lnTo>
                    <a:pt x="66" y="684"/>
                  </a:lnTo>
                  <a:lnTo>
                    <a:pt x="79" y="692"/>
                  </a:lnTo>
                  <a:lnTo>
                    <a:pt x="92" y="699"/>
                  </a:lnTo>
                  <a:lnTo>
                    <a:pt x="105" y="704"/>
                  </a:lnTo>
                  <a:lnTo>
                    <a:pt x="121" y="707"/>
                  </a:lnTo>
                  <a:lnTo>
                    <a:pt x="135" y="710"/>
                  </a:lnTo>
                  <a:lnTo>
                    <a:pt x="151" y="711"/>
                  </a:lnTo>
                  <a:lnTo>
                    <a:pt x="151" y="711"/>
                  </a:lnTo>
                  <a:lnTo>
                    <a:pt x="156" y="710"/>
                  </a:lnTo>
                  <a:lnTo>
                    <a:pt x="212" y="930"/>
                  </a:lnTo>
                  <a:lnTo>
                    <a:pt x="212" y="930"/>
                  </a:lnTo>
                  <a:lnTo>
                    <a:pt x="200" y="939"/>
                  </a:lnTo>
                  <a:lnTo>
                    <a:pt x="190" y="948"/>
                  </a:lnTo>
                  <a:lnTo>
                    <a:pt x="181" y="959"/>
                  </a:lnTo>
                  <a:lnTo>
                    <a:pt x="174" y="970"/>
                  </a:lnTo>
                  <a:lnTo>
                    <a:pt x="168" y="983"/>
                  </a:lnTo>
                  <a:lnTo>
                    <a:pt x="163" y="996"/>
                  </a:lnTo>
                  <a:lnTo>
                    <a:pt x="160" y="1010"/>
                  </a:lnTo>
                  <a:lnTo>
                    <a:pt x="159" y="1025"/>
                  </a:lnTo>
                  <a:lnTo>
                    <a:pt x="159" y="1025"/>
                  </a:lnTo>
                  <a:lnTo>
                    <a:pt x="159" y="1036"/>
                  </a:lnTo>
                  <a:lnTo>
                    <a:pt x="162" y="1047"/>
                  </a:lnTo>
                  <a:lnTo>
                    <a:pt x="164" y="1058"/>
                  </a:lnTo>
                  <a:lnTo>
                    <a:pt x="168" y="1067"/>
                  </a:lnTo>
                  <a:lnTo>
                    <a:pt x="172" y="1077"/>
                  </a:lnTo>
                  <a:lnTo>
                    <a:pt x="178" y="1086"/>
                  </a:lnTo>
                  <a:lnTo>
                    <a:pt x="184" y="1095"/>
                  </a:lnTo>
                  <a:lnTo>
                    <a:pt x="192" y="1103"/>
                  </a:lnTo>
                  <a:lnTo>
                    <a:pt x="199" y="1110"/>
                  </a:lnTo>
                  <a:lnTo>
                    <a:pt x="208" y="1116"/>
                  </a:lnTo>
                  <a:lnTo>
                    <a:pt x="217" y="1121"/>
                  </a:lnTo>
                  <a:lnTo>
                    <a:pt x="226" y="1126"/>
                  </a:lnTo>
                  <a:lnTo>
                    <a:pt x="237" y="1130"/>
                  </a:lnTo>
                  <a:lnTo>
                    <a:pt x="247" y="1133"/>
                  </a:lnTo>
                  <a:lnTo>
                    <a:pt x="259" y="1134"/>
                  </a:lnTo>
                  <a:lnTo>
                    <a:pt x="270" y="1136"/>
                  </a:lnTo>
                  <a:lnTo>
                    <a:pt x="270" y="1136"/>
                  </a:lnTo>
                  <a:lnTo>
                    <a:pt x="280" y="1134"/>
                  </a:lnTo>
                  <a:lnTo>
                    <a:pt x="291" y="1133"/>
                  </a:lnTo>
                  <a:lnTo>
                    <a:pt x="302" y="1130"/>
                  </a:lnTo>
                  <a:lnTo>
                    <a:pt x="313" y="1126"/>
                  </a:lnTo>
                  <a:lnTo>
                    <a:pt x="322" y="1121"/>
                  </a:lnTo>
                  <a:lnTo>
                    <a:pt x="331" y="1116"/>
                  </a:lnTo>
                  <a:lnTo>
                    <a:pt x="339" y="1110"/>
                  </a:lnTo>
                  <a:lnTo>
                    <a:pt x="348" y="1103"/>
                  </a:lnTo>
                  <a:lnTo>
                    <a:pt x="355" y="1095"/>
                  </a:lnTo>
                  <a:lnTo>
                    <a:pt x="361" y="1086"/>
                  </a:lnTo>
                  <a:lnTo>
                    <a:pt x="367" y="1077"/>
                  </a:lnTo>
                  <a:lnTo>
                    <a:pt x="372" y="1067"/>
                  </a:lnTo>
                  <a:lnTo>
                    <a:pt x="375" y="1058"/>
                  </a:lnTo>
                  <a:lnTo>
                    <a:pt x="378" y="1047"/>
                  </a:lnTo>
                  <a:lnTo>
                    <a:pt x="379" y="1036"/>
                  </a:lnTo>
                  <a:lnTo>
                    <a:pt x="380" y="1025"/>
                  </a:lnTo>
                  <a:lnTo>
                    <a:pt x="380" y="1025"/>
                  </a:lnTo>
                  <a:lnTo>
                    <a:pt x="379" y="1014"/>
                  </a:lnTo>
                  <a:lnTo>
                    <a:pt x="378" y="1004"/>
                  </a:lnTo>
                  <a:lnTo>
                    <a:pt x="375" y="993"/>
                  </a:lnTo>
                  <a:lnTo>
                    <a:pt x="372" y="983"/>
                  </a:lnTo>
                  <a:lnTo>
                    <a:pt x="368" y="974"/>
                  </a:lnTo>
                  <a:lnTo>
                    <a:pt x="362" y="965"/>
                  </a:lnTo>
                  <a:lnTo>
                    <a:pt x="356" y="957"/>
                  </a:lnTo>
                  <a:lnTo>
                    <a:pt x="350" y="948"/>
                  </a:lnTo>
                  <a:lnTo>
                    <a:pt x="342" y="941"/>
                  </a:lnTo>
                  <a:lnTo>
                    <a:pt x="334" y="935"/>
                  </a:lnTo>
                  <a:lnTo>
                    <a:pt x="326" y="929"/>
                  </a:lnTo>
                  <a:lnTo>
                    <a:pt x="316" y="924"/>
                  </a:lnTo>
                  <a:lnTo>
                    <a:pt x="307" y="921"/>
                  </a:lnTo>
                  <a:lnTo>
                    <a:pt x="297" y="918"/>
                  </a:lnTo>
                  <a:lnTo>
                    <a:pt x="286" y="916"/>
                  </a:lnTo>
                  <a:lnTo>
                    <a:pt x="276" y="915"/>
                  </a:lnTo>
                  <a:lnTo>
                    <a:pt x="219" y="694"/>
                  </a:lnTo>
                  <a:lnTo>
                    <a:pt x="219" y="694"/>
                  </a:lnTo>
                  <a:lnTo>
                    <a:pt x="237" y="683"/>
                  </a:lnTo>
                  <a:lnTo>
                    <a:pt x="253" y="670"/>
                  </a:lnTo>
                  <a:lnTo>
                    <a:pt x="267" y="656"/>
                  </a:lnTo>
                  <a:lnTo>
                    <a:pt x="279" y="639"/>
                  </a:lnTo>
                  <a:lnTo>
                    <a:pt x="289" y="621"/>
                  </a:lnTo>
                  <a:lnTo>
                    <a:pt x="294" y="611"/>
                  </a:lnTo>
                  <a:lnTo>
                    <a:pt x="296" y="602"/>
                  </a:lnTo>
                  <a:lnTo>
                    <a:pt x="300" y="591"/>
                  </a:lnTo>
                  <a:lnTo>
                    <a:pt x="301" y="580"/>
                  </a:lnTo>
                  <a:lnTo>
                    <a:pt x="302" y="569"/>
                  </a:lnTo>
                  <a:lnTo>
                    <a:pt x="302" y="558"/>
                  </a:lnTo>
                  <a:lnTo>
                    <a:pt x="302" y="558"/>
                  </a:lnTo>
                  <a:lnTo>
                    <a:pt x="302" y="548"/>
                  </a:lnTo>
                  <a:lnTo>
                    <a:pt x="301" y="536"/>
                  </a:lnTo>
                  <a:lnTo>
                    <a:pt x="298" y="525"/>
                  </a:lnTo>
                  <a:lnTo>
                    <a:pt x="296" y="514"/>
                  </a:lnTo>
                  <a:lnTo>
                    <a:pt x="292" y="503"/>
                  </a:lnTo>
                  <a:lnTo>
                    <a:pt x="288" y="494"/>
                  </a:lnTo>
                  <a:lnTo>
                    <a:pt x="283" y="484"/>
                  </a:lnTo>
                  <a:lnTo>
                    <a:pt x="277" y="474"/>
                  </a:lnTo>
                  <a:lnTo>
                    <a:pt x="529" y="210"/>
                  </a:lnTo>
                  <a:lnTo>
                    <a:pt x="529" y="210"/>
                  </a:lnTo>
                  <a:lnTo>
                    <a:pt x="540" y="215"/>
                  </a:lnTo>
                  <a:lnTo>
                    <a:pt x="552" y="219"/>
                  </a:lnTo>
                  <a:lnTo>
                    <a:pt x="565" y="221"/>
                  </a:lnTo>
                  <a:lnTo>
                    <a:pt x="577" y="221"/>
                  </a:lnTo>
                  <a:lnTo>
                    <a:pt x="577" y="221"/>
                  </a:lnTo>
                  <a:lnTo>
                    <a:pt x="589" y="221"/>
                  </a:lnTo>
                  <a:lnTo>
                    <a:pt x="600" y="219"/>
                  </a:lnTo>
                  <a:lnTo>
                    <a:pt x="610" y="216"/>
                  </a:lnTo>
                  <a:lnTo>
                    <a:pt x="620" y="213"/>
                  </a:lnTo>
                  <a:lnTo>
                    <a:pt x="630" y="208"/>
                  </a:lnTo>
                  <a:lnTo>
                    <a:pt x="639" y="203"/>
                  </a:lnTo>
                  <a:lnTo>
                    <a:pt x="648" y="196"/>
                  </a:lnTo>
                  <a:lnTo>
                    <a:pt x="655" y="189"/>
                  </a:lnTo>
                  <a:lnTo>
                    <a:pt x="662" y="182"/>
                  </a:lnTo>
                  <a:lnTo>
                    <a:pt x="669" y="173"/>
                  </a:lnTo>
                  <a:lnTo>
                    <a:pt x="674" y="164"/>
                  </a:lnTo>
                  <a:lnTo>
                    <a:pt x="679" y="154"/>
                  </a:lnTo>
                  <a:lnTo>
                    <a:pt x="682" y="144"/>
                  </a:lnTo>
                  <a:lnTo>
                    <a:pt x="686" y="134"/>
                  </a:lnTo>
                  <a:lnTo>
                    <a:pt x="687" y="123"/>
                  </a:lnTo>
                  <a:lnTo>
                    <a:pt x="687" y="111"/>
                  </a:lnTo>
                  <a:lnTo>
                    <a:pt x="687" y="111"/>
                  </a:lnTo>
                  <a:close/>
                  <a:moveTo>
                    <a:pt x="225" y="983"/>
                  </a:moveTo>
                  <a:lnTo>
                    <a:pt x="225" y="983"/>
                  </a:lnTo>
                  <a:lnTo>
                    <a:pt x="235" y="975"/>
                  </a:lnTo>
                  <a:lnTo>
                    <a:pt x="244" y="969"/>
                  </a:lnTo>
                  <a:lnTo>
                    <a:pt x="256" y="965"/>
                  </a:lnTo>
                  <a:lnTo>
                    <a:pt x="270" y="964"/>
                  </a:lnTo>
                  <a:lnTo>
                    <a:pt x="270" y="964"/>
                  </a:lnTo>
                  <a:lnTo>
                    <a:pt x="279" y="965"/>
                  </a:lnTo>
                  <a:lnTo>
                    <a:pt x="289" y="968"/>
                  </a:lnTo>
                  <a:lnTo>
                    <a:pt x="289" y="968"/>
                  </a:lnTo>
                  <a:lnTo>
                    <a:pt x="297" y="971"/>
                  </a:lnTo>
                  <a:lnTo>
                    <a:pt x="306" y="976"/>
                  </a:lnTo>
                  <a:lnTo>
                    <a:pt x="313" y="982"/>
                  </a:lnTo>
                  <a:lnTo>
                    <a:pt x="319" y="989"/>
                  </a:lnTo>
                  <a:lnTo>
                    <a:pt x="324" y="996"/>
                  </a:lnTo>
                  <a:lnTo>
                    <a:pt x="327" y="1006"/>
                  </a:lnTo>
                  <a:lnTo>
                    <a:pt x="330" y="1014"/>
                  </a:lnTo>
                  <a:lnTo>
                    <a:pt x="331" y="1025"/>
                  </a:lnTo>
                  <a:lnTo>
                    <a:pt x="331" y="1025"/>
                  </a:lnTo>
                  <a:lnTo>
                    <a:pt x="330" y="1037"/>
                  </a:lnTo>
                  <a:lnTo>
                    <a:pt x="326" y="1048"/>
                  </a:lnTo>
                  <a:lnTo>
                    <a:pt x="320" y="1059"/>
                  </a:lnTo>
                  <a:lnTo>
                    <a:pt x="313" y="1068"/>
                  </a:lnTo>
                  <a:lnTo>
                    <a:pt x="303" y="1076"/>
                  </a:lnTo>
                  <a:lnTo>
                    <a:pt x="294" y="1080"/>
                  </a:lnTo>
                  <a:lnTo>
                    <a:pt x="282" y="1084"/>
                  </a:lnTo>
                  <a:lnTo>
                    <a:pt x="270" y="1085"/>
                  </a:lnTo>
                  <a:lnTo>
                    <a:pt x="270" y="1085"/>
                  </a:lnTo>
                  <a:lnTo>
                    <a:pt x="258" y="1084"/>
                  </a:lnTo>
                  <a:lnTo>
                    <a:pt x="246" y="1080"/>
                  </a:lnTo>
                  <a:lnTo>
                    <a:pt x="236" y="1076"/>
                  </a:lnTo>
                  <a:lnTo>
                    <a:pt x="226" y="1068"/>
                  </a:lnTo>
                  <a:lnTo>
                    <a:pt x="219" y="1059"/>
                  </a:lnTo>
                  <a:lnTo>
                    <a:pt x="213" y="1048"/>
                  </a:lnTo>
                  <a:lnTo>
                    <a:pt x="210" y="1037"/>
                  </a:lnTo>
                  <a:lnTo>
                    <a:pt x="208" y="1025"/>
                  </a:lnTo>
                  <a:lnTo>
                    <a:pt x="208" y="1025"/>
                  </a:lnTo>
                  <a:lnTo>
                    <a:pt x="210" y="1013"/>
                  </a:lnTo>
                  <a:lnTo>
                    <a:pt x="213" y="1002"/>
                  </a:lnTo>
                  <a:lnTo>
                    <a:pt x="218" y="992"/>
                  </a:lnTo>
                  <a:lnTo>
                    <a:pt x="225" y="983"/>
                  </a:lnTo>
                  <a:lnTo>
                    <a:pt x="225" y="983"/>
                  </a:lnTo>
                  <a:close/>
                  <a:moveTo>
                    <a:pt x="235" y="578"/>
                  </a:moveTo>
                  <a:lnTo>
                    <a:pt x="235" y="578"/>
                  </a:lnTo>
                  <a:lnTo>
                    <a:pt x="230" y="590"/>
                  </a:lnTo>
                  <a:lnTo>
                    <a:pt x="225" y="602"/>
                  </a:lnTo>
                  <a:lnTo>
                    <a:pt x="218" y="611"/>
                  </a:lnTo>
                  <a:lnTo>
                    <a:pt x="210" y="621"/>
                  </a:lnTo>
                  <a:lnTo>
                    <a:pt x="210" y="621"/>
                  </a:lnTo>
                  <a:lnTo>
                    <a:pt x="202" y="627"/>
                  </a:lnTo>
                  <a:lnTo>
                    <a:pt x="202" y="627"/>
                  </a:lnTo>
                  <a:lnTo>
                    <a:pt x="190" y="634"/>
                  </a:lnTo>
                  <a:lnTo>
                    <a:pt x="178" y="640"/>
                  </a:lnTo>
                  <a:lnTo>
                    <a:pt x="165" y="644"/>
                  </a:lnTo>
                  <a:lnTo>
                    <a:pt x="151" y="645"/>
                  </a:lnTo>
                  <a:lnTo>
                    <a:pt x="151" y="645"/>
                  </a:lnTo>
                  <a:lnTo>
                    <a:pt x="139" y="644"/>
                  </a:lnTo>
                  <a:lnTo>
                    <a:pt x="139" y="644"/>
                  </a:lnTo>
                  <a:lnTo>
                    <a:pt x="126" y="640"/>
                  </a:lnTo>
                  <a:lnTo>
                    <a:pt x="112" y="635"/>
                  </a:lnTo>
                  <a:lnTo>
                    <a:pt x="102" y="628"/>
                  </a:lnTo>
                  <a:lnTo>
                    <a:pt x="91" y="620"/>
                  </a:lnTo>
                  <a:lnTo>
                    <a:pt x="91" y="620"/>
                  </a:lnTo>
                  <a:lnTo>
                    <a:pt x="82" y="611"/>
                  </a:lnTo>
                  <a:lnTo>
                    <a:pt x="76" y="600"/>
                  </a:lnTo>
                  <a:lnTo>
                    <a:pt x="70" y="588"/>
                  </a:lnTo>
                  <a:lnTo>
                    <a:pt x="67" y="576"/>
                  </a:lnTo>
                  <a:lnTo>
                    <a:pt x="67" y="576"/>
                  </a:lnTo>
                  <a:lnTo>
                    <a:pt x="66" y="568"/>
                  </a:lnTo>
                  <a:lnTo>
                    <a:pt x="66" y="558"/>
                  </a:lnTo>
                  <a:lnTo>
                    <a:pt x="66" y="558"/>
                  </a:lnTo>
                  <a:lnTo>
                    <a:pt x="66" y="550"/>
                  </a:lnTo>
                  <a:lnTo>
                    <a:pt x="67" y="542"/>
                  </a:lnTo>
                  <a:lnTo>
                    <a:pt x="69" y="533"/>
                  </a:lnTo>
                  <a:lnTo>
                    <a:pt x="72" y="525"/>
                  </a:lnTo>
                  <a:lnTo>
                    <a:pt x="75" y="518"/>
                  </a:lnTo>
                  <a:lnTo>
                    <a:pt x="80" y="510"/>
                  </a:lnTo>
                  <a:lnTo>
                    <a:pt x="85" y="503"/>
                  </a:lnTo>
                  <a:lnTo>
                    <a:pt x="91" y="497"/>
                  </a:lnTo>
                  <a:lnTo>
                    <a:pt x="91" y="497"/>
                  </a:lnTo>
                  <a:lnTo>
                    <a:pt x="100" y="490"/>
                  </a:lnTo>
                  <a:lnTo>
                    <a:pt x="110" y="483"/>
                  </a:lnTo>
                  <a:lnTo>
                    <a:pt x="121" y="478"/>
                  </a:lnTo>
                  <a:lnTo>
                    <a:pt x="133" y="474"/>
                  </a:lnTo>
                  <a:lnTo>
                    <a:pt x="133" y="474"/>
                  </a:lnTo>
                  <a:lnTo>
                    <a:pt x="142" y="473"/>
                  </a:lnTo>
                  <a:lnTo>
                    <a:pt x="151" y="473"/>
                  </a:lnTo>
                  <a:lnTo>
                    <a:pt x="151" y="473"/>
                  </a:lnTo>
                  <a:lnTo>
                    <a:pt x="159" y="473"/>
                  </a:lnTo>
                  <a:lnTo>
                    <a:pt x="166" y="474"/>
                  </a:lnTo>
                  <a:lnTo>
                    <a:pt x="182" y="479"/>
                  </a:lnTo>
                  <a:lnTo>
                    <a:pt x="182" y="479"/>
                  </a:lnTo>
                  <a:lnTo>
                    <a:pt x="189" y="483"/>
                  </a:lnTo>
                  <a:lnTo>
                    <a:pt x="196" y="486"/>
                  </a:lnTo>
                  <a:lnTo>
                    <a:pt x="204" y="491"/>
                  </a:lnTo>
                  <a:lnTo>
                    <a:pt x="210" y="497"/>
                  </a:lnTo>
                  <a:lnTo>
                    <a:pt x="216" y="503"/>
                  </a:lnTo>
                  <a:lnTo>
                    <a:pt x="220" y="509"/>
                  </a:lnTo>
                  <a:lnTo>
                    <a:pt x="225" y="516"/>
                  </a:lnTo>
                  <a:lnTo>
                    <a:pt x="229" y="524"/>
                  </a:lnTo>
                  <a:lnTo>
                    <a:pt x="229" y="524"/>
                  </a:lnTo>
                  <a:lnTo>
                    <a:pt x="232" y="532"/>
                  </a:lnTo>
                  <a:lnTo>
                    <a:pt x="235" y="540"/>
                  </a:lnTo>
                  <a:lnTo>
                    <a:pt x="236" y="550"/>
                  </a:lnTo>
                  <a:lnTo>
                    <a:pt x="237" y="558"/>
                  </a:lnTo>
                  <a:lnTo>
                    <a:pt x="237" y="558"/>
                  </a:lnTo>
                  <a:lnTo>
                    <a:pt x="236" y="568"/>
                  </a:lnTo>
                  <a:lnTo>
                    <a:pt x="235" y="578"/>
                  </a:lnTo>
                  <a:lnTo>
                    <a:pt x="235" y="578"/>
                  </a:lnTo>
                  <a:close/>
                  <a:moveTo>
                    <a:pt x="577" y="172"/>
                  </a:moveTo>
                  <a:lnTo>
                    <a:pt x="577" y="172"/>
                  </a:lnTo>
                  <a:lnTo>
                    <a:pt x="566" y="171"/>
                  </a:lnTo>
                  <a:lnTo>
                    <a:pt x="566" y="171"/>
                  </a:lnTo>
                  <a:lnTo>
                    <a:pt x="558" y="168"/>
                  </a:lnTo>
                  <a:lnTo>
                    <a:pt x="549" y="165"/>
                  </a:lnTo>
                  <a:lnTo>
                    <a:pt x="542" y="161"/>
                  </a:lnTo>
                  <a:lnTo>
                    <a:pt x="535" y="155"/>
                  </a:lnTo>
                  <a:lnTo>
                    <a:pt x="530" y="149"/>
                  </a:lnTo>
                  <a:lnTo>
                    <a:pt x="525" y="142"/>
                  </a:lnTo>
                  <a:lnTo>
                    <a:pt x="520" y="134"/>
                  </a:lnTo>
                  <a:lnTo>
                    <a:pt x="518" y="125"/>
                  </a:lnTo>
                  <a:lnTo>
                    <a:pt x="518" y="125"/>
                  </a:lnTo>
                  <a:lnTo>
                    <a:pt x="517" y="118"/>
                  </a:lnTo>
                  <a:lnTo>
                    <a:pt x="517" y="111"/>
                  </a:lnTo>
                  <a:lnTo>
                    <a:pt x="517" y="111"/>
                  </a:lnTo>
                  <a:lnTo>
                    <a:pt x="518" y="99"/>
                  </a:lnTo>
                  <a:lnTo>
                    <a:pt x="522" y="87"/>
                  </a:lnTo>
                  <a:lnTo>
                    <a:pt x="526" y="77"/>
                  </a:lnTo>
                  <a:lnTo>
                    <a:pt x="535" y="68"/>
                  </a:lnTo>
                  <a:lnTo>
                    <a:pt x="543" y="60"/>
                  </a:lnTo>
                  <a:lnTo>
                    <a:pt x="554" y="54"/>
                  </a:lnTo>
                  <a:lnTo>
                    <a:pt x="565" y="51"/>
                  </a:lnTo>
                  <a:lnTo>
                    <a:pt x="577" y="50"/>
                  </a:lnTo>
                  <a:lnTo>
                    <a:pt x="577" y="50"/>
                  </a:lnTo>
                  <a:lnTo>
                    <a:pt x="590" y="51"/>
                  </a:lnTo>
                  <a:lnTo>
                    <a:pt x="601" y="54"/>
                  </a:lnTo>
                  <a:lnTo>
                    <a:pt x="612" y="60"/>
                  </a:lnTo>
                  <a:lnTo>
                    <a:pt x="620" y="68"/>
                  </a:lnTo>
                  <a:lnTo>
                    <a:pt x="628" y="77"/>
                  </a:lnTo>
                  <a:lnTo>
                    <a:pt x="633" y="87"/>
                  </a:lnTo>
                  <a:lnTo>
                    <a:pt x="637" y="99"/>
                  </a:lnTo>
                  <a:lnTo>
                    <a:pt x="638" y="111"/>
                  </a:lnTo>
                  <a:lnTo>
                    <a:pt x="638" y="111"/>
                  </a:lnTo>
                  <a:lnTo>
                    <a:pt x="637" y="123"/>
                  </a:lnTo>
                  <a:lnTo>
                    <a:pt x="633" y="135"/>
                  </a:lnTo>
                  <a:lnTo>
                    <a:pt x="628" y="146"/>
                  </a:lnTo>
                  <a:lnTo>
                    <a:pt x="620" y="154"/>
                  </a:lnTo>
                  <a:lnTo>
                    <a:pt x="612" y="161"/>
                  </a:lnTo>
                  <a:lnTo>
                    <a:pt x="601" y="167"/>
                  </a:lnTo>
                  <a:lnTo>
                    <a:pt x="590" y="171"/>
                  </a:lnTo>
                  <a:lnTo>
                    <a:pt x="577" y="172"/>
                  </a:lnTo>
                  <a:lnTo>
                    <a:pt x="577" y="1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</p:grpSp>
      <p:grpSp>
        <p:nvGrpSpPr>
          <p:cNvPr id="18" name="Gruppieren 12">
            <a:extLst>
              <a:ext uri="{FF2B5EF4-FFF2-40B4-BE49-F238E27FC236}">
                <a16:creationId xmlns:a16="http://schemas.microsoft.com/office/drawing/2014/main" id="{4AD98A37-9A6E-41DC-96A2-3C4837B5670C}"/>
              </a:ext>
            </a:extLst>
          </p:cNvPr>
          <p:cNvGrpSpPr/>
          <p:nvPr/>
        </p:nvGrpSpPr>
        <p:grpSpPr>
          <a:xfrm>
            <a:off x="1060566" y="3135102"/>
            <a:ext cx="1481577" cy="872932"/>
            <a:chOff x="2150474" y="3927798"/>
            <a:chExt cx="1481577" cy="872932"/>
          </a:xfrm>
        </p:grpSpPr>
        <p:sp>
          <p:nvSpPr>
            <p:cNvPr id="19" name="Freeform 174">
              <a:extLst>
                <a:ext uri="{FF2B5EF4-FFF2-40B4-BE49-F238E27FC236}">
                  <a16:creationId xmlns:a16="http://schemas.microsoft.com/office/drawing/2014/main" id="{A0B0A463-2E1D-4E85-83A1-3AD8E84966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50474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20" name="Freeform 174">
              <a:extLst>
                <a:ext uri="{FF2B5EF4-FFF2-40B4-BE49-F238E27FC236}">
                  <a16:creationId xmlns:a16="http://schemas.microsoft.com/office/drawing/2014/main" id="{079B923D-8C20-43BD-9F6E-4FC5D377A37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07010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21" name="Freeform 174">
              <a:extLst>
                <a:ext uri="{FF2B5EF4-FFF2-40B4-BE49-F238E27FC236}">
                  <a16:creationId xmlns:a16="http://schemas.microsoft.com/office/drawing/2014/main" id="{40C1CF2A-425F-4624-9695-AB996A4BB2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63546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</p:grpSp>
      <p:sp>
        <p:nvSpPr>
          <p:cNvPr id="22" name="Abgerundetes Rechteck 15">
            <a:extLst>
              <a:ext uri="{FF2B5EF4-FFF2-40B4-BE49-F238E27FC236}">
                <a16:creationId xmlns:a16="http://schemas.microsoft.com/office/drawing/2014/main" id="{E2C97D18-C789-44A8-9CBB-62681D367F40}"/>
              </a:ext>
            </a:extLst>
          </p:cNvPr>
          <p:cNvSpPr/>
          <p:nvPr/>
        </p:nvSpPr>
        <p:spPr>
          <a:xfrm>
            <a:off x="5349119" y="946011"/>
            <a:ext cx="1921559" cy="1207837"/>
          </a:xfrm>
          <a:prstGeom prst="roundRect">
            <a:avLst/>
          </a:prstGeom>
          <a:solidFill>
            <a:srgbClr val="0B606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1519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grpSp>
        <p:nvGrpSpPr>
          <p:cNvPr id="23" name="Gruppieren 6">
            <a:extLst>
              <a:ext uri="{FF2B5EF4-FFF2-40B4-BE49-F238E27FC236}">
                <a16:creationId xmlns:a16="http://schemas.microsoft.com/office/drawing/2014/main" id="{43452391-4292-4AFB-AD98-AE25250556A5}"/>
              </a:ext>
            </a:extLst>
          </p:cNvPr>
          <p:cNvGrpSpPr/>
          <p:nvPr/>
        </p:nvGrpSpPr>
        <p:grpSpPr>
          <a:xfrm>
            <a:off x="5572059" y="1111477"/>
            <a:ext cx="1475678" cy="826347"/>
            <a:chOff x="5748714" y="1987518"/>
            <a:chExt cx="1475678" cy="826347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DED3E482-7F2B-4E33-95E0-CCF314E16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8714" y="198751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45C2881C-0C67-4FAE-953D-AC357218A9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9833" y="199939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8344AF4C-988A-4DEA-96E8-285648B651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13519" y="198751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</p:grpSp>
      <p:sp>
        <p:nvSpPr>
          <p:cNvPr id="27" name="Freeform 5">
            <a:extLst>
              <a:ext uri="{FF2B5EF4-FFF2-40B4-BE49-F238E27FC236}">
                <a16:creationId xmlns:a16="http://schemas.microsoft.com/office/drawing/2014/main" id="{218399BE-A937-46C6-96E7-40122474D7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61839" y="2851179"/>
            <a:ext cx="482273" cy="1139995"/>
          </a:xfrm>
          <a:custGeom>
            <a:avLst/>
            <a:gdLst>
              <a:gd name="T0" fmla="*/ 266 w 305"/>
              <a:gd name="T1" fmla="*/ 87 h 720"/>
              <a:gd name="T2" fmla="*/ 266 w 305"/>
              <a:gd name="T3" fmla="*/ 87 h 720"/>
              <a:gd name="T4" fmla="*/ 39 w 305"/>
              <a:gd name="T5" fmla="*/ 87 h 720"/>
              <a:gd name="T6" fmla="*/ 39 w 305"/>
              <a:gd name="T7" fmla="*/ 45 h 720"/>
              <a:gd name="T8" fmla="*/ 45 w 305"/>
              <a:gd name="T9" fmla="*/ 40 h 720"/>
              <a:gd name="T10" fmla="*/ 260 w 305"/>
              <a:gd name="T11" fmla="*/ 40 h 720"/>
              <a:gd name="T12" fmla="*/ 266 w 305"/>
              <a:gd name="T13" fmla="*/ 45 h 720"/>
              <a:gd name="T14" fmla="*/ 266 w 305"/>
              <a:gd name="T15" fmla="*/ 87 h 720"/>
              <a:gd name="T16" fmla="*/ 266 w 305"/>
              <a:gd name="T17" fmla="*/ 675 h 720"/>
              <a:gd name="T18" fmla="*/ 266 w 305"/>
              <a:gd name="T19" fmla="*/ 675 h 720"/>
              <a:gd name="T20" fmla="*/ 260 w 305"/>
              <a:gd name="T21" fmla="*/ 681 h 720"/>
              <a:gd name="T22" fmla="*/ 45 w 305"/>
              <a:gd name="T23" fmla="*/ 681 h 720"/>
              <a:gd name="T24" fmla="*/ 39 w 305"/>
              <a:gd name="T25" fmla="*/ 675 h 720"/>
              <a:gd name="T26" fmla="*/ 39 w 305"/>
              <a:gd name="T27" fmla="*/ 641 h 720"/>
              <a:gd name="T28" fmla="*/ 266 w 305"/>
              <a:gd name="T29" fmla="*/ 641 h 720"/>
              <a:gd name="T30" fmla="*/ 266 w 305"/>
              <a:gd name="T31" fmla="*/ 675 h 720"/>
              <a:gd name="T32" fmla="*/ 39 w 305"/>
              <a:gd name="T33" fmla="*/ 204 h 720"/>
              <a:gd name="T34" fmla="*/ 39 w 305"/>
              <a:gd name="T35" fmla="*/ 204 h 720"/>
              <a:gd name="T36" fmla="*/ 264 w 305"/>
              <a:gd name="T37" fmla="*/ 204 h 720"/>
              <a:gd name="T38" fmla="*/ 264 w 305"/>
              <a:gd name="T39" fmla="*/ 231 h 720"/>
              <a:gd name="T40" fmla="*/ 39 w 305"/>
              <a:gd name="T41" fmla="*/ 231 h 720"/>
              <a:gd name="T42" fmla="*/ 39 w 305"/>
              <a:gd name="T43" fmla="*/ 204 h 720"/>
              <a:gd name="T44" fmla="*/ 39 w 305"/>
              <a:gd name="T45" fmla="*/ 141 h 720"/>
              <a:gd name="T46" fmla="*/ 39 w 305"/>
              <a:gd name="T47" fmla="*/ 141 h 720"/>
              <a:gd name="T48" fmla="*/ 264 w 305"/>
              <a:gd name="T49" fmla="*/ 141 h 720"/>
              <a:gd name="T50" fmla="*/ 264 w 305"/>
              <a:gd name="T51" fmla="*/ 167 h 720"/>
              <a:gd name="T52" fmla="*/ 39 w 305"/>
              <a:gd name="T53" fmla="*/ 167 h 720"/>
              <a:gd name="T54" fmla="*/ 39 w 305"/>
              <a:gd name="T55" fmla="*/ 141 h 720"/>
              <a:gd name="T56" fmla="*/ 260 w 305"/>
              <a:gd name="T57" fmla="*/ 0 h 720"/>
              <a:gd name="T58" fmla="*/ 260 w 305"/>
              <a:gd name="T59" fmla="*/ 0 h 720"/>
              <a:gd name="T60" fmla="*/ 45 w 305"/>
              <a:gd name="T61" fmla="*/ 0 h 720"/>
              <a:gd name="T62" fmla="*/ 0 w 305"/>
              <a:gd name="T63" fmla="*/ 45 h 720"/>
              <a:gd name="T64" fmla="*/ 0 w 305"/>
              <a:gd name="T65" fmla="*/ 675 h 720"/>
              <a:gd name="T66" fmla="*/ 45 w 305"/>
              <a:gd name="T67" fmla="*/ 720 h 720"/>
              <a:gd name="T68" fmla="*/ 260 w 305"/>
              <a:gd name="T69" fmla="*/ 720 h 720"/>
              <a:gd name="T70" fmla="*/ 305 w 305"/>
              <a:gd name="T71" fmla="*/ 675 h 720"/>
              <a:gd name="T72" fmla="*/ 305 w 305"/>
              <a:gd name="T73" fmla="*/ 45 h 720"/>
              <a:gd name="T74" fmla="*/ 260 w 305"/>
              <a:gd name="T7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5" h="720">
                <a:moveTo>
                  <a:pt x="266" y="87"/>
                </a:moveTo>
                <a:lnTo>
                  <a:pt x="266" y="87"/>
                </a:lnTo>
                <a:lnTo>
                  <a:pt x="39" y="87"/>
                </a:lnTo>
                <a:lnTo>
                  <a:pt x="39" y="45"/>
                </a:lnTo>
                <a:cubicBezTo>
                  <a:pt x="39" y="42"/>
                  <a:pt x="42" y="40"/>
                  <a:pt x="45" y="40"/>
                </a:cubicBezTo>
                <a:lnTo>
                  <a:pt x="260" y="40"/>
                </a:lnTo>
                <a:cubicBezTo>
                  <a:pt x="263" y="40"/>
                  <a:pt x="266" y="42"/>
                  <a:pt x="266" y="45"/>
                </a:cubicBezTo>
                <a:lnTo>
                  <a:pt x="266" y="87"/>
                </a:lnTo>
                <a:close/>
                <a:moveTo>
                  <a:pt x="266" y="675"/>
                </a:moveTo>
                <a:lnTo>
                  <a:pt x="266" y="675"/>
                </a:lnTo>
                <a:cubicBezTo>
                  <a:pt x="266" y="678"/>
                  <a:pt x="263" y="681"/>
                  <a:pt x="260" y="681"/>
                </a:cubicBezTo>
                <a:lnTo>
                  <a:pt x="45" y="681"/>
                </a:lnTo>
                <a:cubicBezTo>
                  <a:pt x="42" y="681"/>
                  <a:pt x="39" y="678"/>
                  <a:pt x="39" y="675"/>
                </a:cubicBezTo>
                <a:lnTo>
                  <a:pt x="39" y="641"/>
                </a:lnTo>
                <a:lnTo>
                  <a:pt x="266" y="641"/>
                </a:lnTo>
                <a:lnTo>
                  <a:pt x="266" y="675"/>
                </a:lnTo>
                <a:close/>
                <a:moveTo>
                  <a:pt x="39" y="204"/>
                </a:moveTo>
                <a:lnTo>
                  <a:pt x="39" y="204"/>
                </a:lnTo>
                <a:lnTo>
                  <a:pt x="264" y="204"/>
                </a:lnTo>
                <a:lnTo>
                  <a:pt x="264" y="231"/>
                </a:lnTo>
                <a:lnTo>
                  <a:pt x="39" y="231"/>
                </a:lnTo>
                <a:lnTo>
                  <a:pt x="39" y="204"/>
                </a:lnTo>
                <a:close/>
                <a:moveTo>
                  <a:pt x="39" y="141"/>
                </a:moveTo>
                <a:lnTo>
                  <a:pt x="39" y="141"/>
                </a:lnTo>
                <a:lnTo>
                  <a:pt x="264" y="141"/>
                </a:lnTo>
                <a:lnTo>
                  <a:pt x="264" y="167"/>
                </a:lnTo>
                <a:lnTo>
                  <a:pt x="39" y="167"/>
                </a:lnTo>
                <a:lnTo>
                  <a:pt x="39" y="141"/>
                </a:lnTo>
                <a:close/>
                <a:moveTo>
                  <a:pt x="260" y="0"/>
                </a:moveTo>
                <a:lnTo>
                  <a:pt x="260" y="0"/>
                </a:lnTo>
                <a:lnTo>
                  <a:pt x="45" y="0"/>
                </a:lnTo>
                <a:cubicBezTo>
                  <a:pt x="20" y="0"/>
                  <a:pt x="0" y="20"/>
                  <a:pt x="0" y="45"/>
                </a:cubicBezTo>
                <a:lnTo>
                  <a:pt x="0" y="675"/>
                </a:lnTo>
                <a:cubicBezTo>
                  <a:pt x="0" y="700"/>
                  <a:pt x="20" y="720"/>
                  <a:pt x="45" y="720"/>
                </a:cubicBezTo>
                <a:lnTo>
                  <a:pt x="260" y="720"/>
                </a:lnTo>
                <a:cubicBezTo>
                  <a:pt x="285" y="720"/>
                  <a:pt x="305" y="700"/>
                  <a:pt x="305" y="675"/>
                </a:cubicBezTo>
                <a:lnTo>
                  <a:pt x="305" y="45"/>
                </a:lnTo>
                <a:cubicBezTo>
                  <a:pt x="305" y="20"/>
                  <a:pt x="285" y="0"/>
                  <a:pt x="260" y="0"/>
                </a:cubicBezTo>
                <a:close/>
              </a:path>
            </a:pathLst>
          </a:custGeom>
          <a:solidFill>
            <a:srgbClr val="0B606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151961"/>
            <a:endParaRPr lang="en-US" sz="2268">
              <a:solidFill>
                <a:srgbClr val="4B4B4B"/>
              </a:solidFill>
              <a:latin typeface="Tele-GroteskNo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B6A0C4-1C31-40A2-A131-5DF45392C6EA}"/>
              </a:ext>
            </a:extLst>
          </p:cNvPr>
          <p:cNvSpPr txBox="1"/>
          <p:nvPr/>
        </p:nvSpPr>
        <p:spPr>
          <a:xfrm>
            <a:off x="933450" y="361945"/>
            <a:ext cx="173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4B9E4"/>
                </a:solidFill>
                <a:latin typeface="+mj-lt"/>
              </a:rPr>
              <a:t>Microsoft Azure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165075-B266-4FC3-BAC2-20CF740D7DEA}"/>
              </a:ext>
            </a:extLst>
          </p:cNvPr>
          <p:cNvSpPr txBox="1"/>
          <p:nvPr/>
        </p:nvSpPr>
        <p:spPr>
          <a:xfrm>
            <a:off x="5249857" y="4043353"/>
            <a:ext cx="14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B606B"/>
                </a:solidFill>
                <a:latin typeface="+mj-lt"/>
              </a:rPr>
              <a:t>Azure </a:t>
            </a:r>
            <a:r>
              <a:rPr lang="en-US" b="1" dirty="0" err="1">
                <a:solidFill>
                  <a:srgbClr val="0B606B"/>
                </a:solidFill>
                <a:latin typeface="+mj-lt"/>
              </a:rPr>
              <a:t>Devops</a:t>
            </a:r>
            <a:endParaRPr lang="en-US" b="1" dirty="0">
              <a:solidFill>
                <a:srgbClr val="0B606B"/>
              </a:solidFill>
              <a:latin typeface="+mj-lt"/>
            </a:endParaRPr>
          </a:p>
        </p:txBody>
      </p:sp>
      <p:sp>
        <p:nvSpPr>
          <p:cNvPr id="30" name="Textfeld 30">
            <a:extLst>
              <a:ext uri="{FF2B5EF4-FFF2-40B4-BE49-F238E27FC236}">
                <a16:creationId xmlns:a16="http://schemas.microsoft.com/office/drawing/2014/main" id="{8D694004-2523-4BED-890E-26FE36CDDC39}"/>
              </a:ext>
            </a:extLst>
          </p:cNvPr>
          <p:cNvSpPr txBox="1"/>
          <p:nvPr/>
        </p:nvSpPr>
        <p:spPr>
          <a:xfrm>
            <a:off x="5338082" y="471035"/>
            <a:ext cx="200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51961"/>
            <a:r>
              <a:rPr lang="en-US" b="1" dirty="0">
                <a:solidFill>
                  <a:srgbClr val="0B606B"/>
                </a:solidFill>
                <a:latin typeface="+mj-lt"/>
              </a:rPr>
              <a:t>Dynatrace Tenant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0765B8B-6122-4375-AE7A-CB7C48149A78}"/>
              </a:ext>
            </a:extLst>
          </p:cNvPr>
          <p:cNvSpPr txBox="1"/>
          <p:nvPr/>
        </p:nvSpPr>
        <p:spPr>
          <a:xfrm>
            <a:off x="8995682" y="580576"/>
            <a:ext cx="200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51961"/>
            <a:r>
              <a:rPr lang="en-US" b="1" dirty="0">
                <a:solidFill>
                  <a:schemeClr val="accent6"/>
                </a:solidFill>
                <a:latin typeface="+mj-lt"/>
              </a:rPr>
              <a:t>Monitoring 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C380C73-E045-4456-A7F3-C2CE671336C2}"/>
              </a:ext>
            </a:extLst>
          </p:cNvPr>
          <p:cNvSpPr/>
          <p:nvPr/>
        </p:nvSpPr>
        <p:spPr>
          <a:xfrm>
            <a:off x="8284223" y="1074609"/>
            <a:ext cx="3710715" cy="52179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Inhaltsplatzhalter 9">
            <a:extLst>
              <a:ext uri="{FF2B5EF4-FFF2-40B4-BE49-F238E27FC236}">
                <a16:creationId xmlns:a16="http://schemas.microsoft.com/office/drawing/2014/main" id="{2CCE0E69-8BF5-46CE-8C85-257EE4604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591" y="5089699"/>
            <a:ext cx="7025187" cy="929721"/>
          </a:xfrm>
          <a:prstGeom prst="rect">
            <a:avLst/>
          </a:prstGeom>
          <a:ln>
            <a:solidFill>
              <a:srgbClr val="4B4B4B"/>
            </a:solidFill>
          </a:ln>
        </p:spPr>
      </p:pic>
      <p:sp>
        <p:nvSpPr>
          <p:cNvPr id="34" name="Textfeld 2">
            <a:extLst>
              <a:ext uri="{FF2B5EF4-FFF2-40B4-BE49-F238E27FC236}">
                <a16:creationId xmlns:a16="http://schemas.microsoft.com/office/drawing/2014/main" id="{789A9D13-AECC-4E4D-A912-C5B29985B241}"/>
              </a:ext>
            </a:extLst>
          </p:cNvPr>
          <p:cNvSpPr txBox="1"/>
          <p:nvPr/>
        </p:nvSpPr>
        <p:spPr>
          <a:xfrm>
            <a:off x="509641" y="5141598"/>
            <a:ext cx="1212896" cy="1969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152053">
              <a:lnSpc>
                <a:spcPct val="80000"/>
              </a:lnSpc>
              <a:spcBef>
                <a:spcPts val="600"/>
              </a:spcBef>
              <a:buClr>
                <a:srgbClr val="4B4B4B"/>
              </a:buClr>
              <a:buSzPct val="90000"/>
            </a:pPr>
            <a:r>
              <a:rPr lang="en-US" sz="1600" dirty="0">
                <a:solidFill>
                  <a:srgbClr val="4B4B4B"/>
                </a:solidFill>
                <a:latin typeface="TeleGrotesk Next Ultra" pitchFamily="2" charset="0"/>
                <a:ea typeface="TeleGrotesk Next Ultra" pitchFamily="2" charset="0"/>
                <a:cs typeface="TeleGrotesk Next Ultra" pitchFamily="2" charset="0"/>
              </a:rPr>
              <a:t>Pipeline View</a:t>
            </a:r>
          </a:p>
        </p:txBody>
      </p:sp>
    </p:spTree>
    <p:extLst>
      <p:ext uri="{BB962C8B-B14F-4D97-AF65-F5344CB8AC3E}">
        <p14:creationId xmlns:p14="http://schemas.microsoft.com/office/powerpoint/2010/main" val="227875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 animBg="1"/>
      <p:bldP spid="31" grpId="0"/>
      <p:bldP spid="32" grpId="0" animBg="1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5">
            <a:extLst>
              <a:ext uri="{FF2B5EF4-FFF2-40B4-BE49-F238E27FC236}">
                <a16:creationId xmlns:a16="http://schemas.microsoft.com/office/drawing/2014/main" id="{6A5E1E83-5BE2-462B-820D-C437524F0D16}"/>
              </a:ext>
            </a:extLst>
          </p:cNvPr>
          <p:cNvSpPr/>
          <p:nvPr/>
        </p:nvSpPr>
        <p:spPr>
          <a:xfrm>
            <a:off x="5587244" y="1074609"/>
            <a:ext cx="1921559" cy="1207837"/>
          </a:xfrm>
          <a:prstGeom prst="roundRect">
            <a:avLst/>
          </a:prstGeom>
          <a:solidFill>
            <a:srgbClr val="0B606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1519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A5C8B774-188C-4B4D-8A86-BA14535EC9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42860" y="3179802"/>
            <a:ext cx="482273" cy="1139995"/>
          </a:xfrm>
          <a:custGeom>
            <a:avLst/>
            <a:gdLst>
              <a:gd name="T0" fmla="*/ 266 w 305"/>
              <a:gd name="T1" fmla="*/ 87 h 720"/>
              <a:gd name="T2" fmla="*/ 266 w 305"/>
              <a:gd name="T3" fmla="*/ 87 h 720"/>
              <a:gd name="T4" fmla="*/ 39 w 305"/>
              <a:gd name="T5" fmla="*/ 87 h 720"/>
              <a:gd name="T6" fmla="*/ 39 w 305"/>
              <a:gd name="T7" fmla="*/ 45 h 720"/>
              <a:gd name="T8" fmla="*/ 45 w 305"/>
              <a:gd name="T9" fmla="*/ 40 h 720"/>
              <a:gd name="T10" fmla="*/ 260 w 305"/>
              <a:gd name="T11" fmla="*/ 40 h 720"/>
              <a:gd name="T12" fmla="*/ 266 w 305"/>
              <a:gd name="T13" fmla="*/ 45 h 720"/>
              <a:gd name="T14" fmla="*/ 266 w 305"/>
              <a:gd name="T15" fmla="*/ 87 h 720"/>
              <a:gd name="T16" fmla="*/ 266 w 305"/>
              <a:gd name="T17" fmla="*/ 675 h 720"/>
              <a:gd name="T18" fmla="*/ 266 w 305"/>
              <a:gd name="T19" fmla="*/ 675 h 720"/>
              <a:gd name="T20" fmla="*/ 260 w 305"/>
              <a:gd name="T21" fmla="*/ 681 h 720"/>
              <a:gd name="T22" fmla="*/ 45 w 305"/>
              <a:gd name="T23" fmla="*/ 681 h 720"/>
              <a:gd name="T24" fmla="*/ 39 w 305"/>
              <a:gd name="T25" fmla="*/ 675 h 720"/>
              <a:gd name="T26" fmla="*/ 39 w 305"/>
              <a:gd name="T27" fmla="*/ 641 h 720"/>
              <a:gd name="T28" fmla="*/ 266 w 305"/>
              <a:gd name="T29" fmla="*/ 641 h 720"/>
              <a:gd name="T30" fmla="*/ 266 w 305"/>
              <a:gd name="T31" fmla="*/ 675 h 720"/>
              <a:gd name="T32" fmla="*/ 39 w 305"/>
              <a:gd name="T33" fmla="*/ 204 h 720"/>
              <a:gd name="T34" fmla="*/ 39 w 305"/>
              <a:gd name="T35" fmla="*/ 204 h 720"/>
              <a:gd name="T36" fmla="*/ 264 w 305"/>
              <a:gd name="T37" fmla="*/ 204 h 720"/>
              <a:gd name="T38" fmla="*/ 264 w 305"/>
              <a:gd name="T39" fmla="*/ 231 h 720"/>
              <a:gd name="T40" fmla="*/ 39 w 305"/>
              <a:gd name="T41" fmla="*/ 231 h 720"/>
              <a:gd name="T42" fmla="*/ 39 w 305"/>
              <a:gd name="T43" fmla="*/ 204 h 720"/>
              <a:gd name="T44" fmla="*/ 39 w 305"/>
              <a:gd name="T45" fmla="*/ 141 h 720"/>
              <a:gd name="T46" fmla="*/ 39 w 305"/>
              <a:gd name="T47" fmla="*/ 141 h 720"/>
              <a:gd name="T48" fmla="*/ 264 w 305"/>
              <a:gd name="T49" fmla="*/ 141 h 720"/>
              <a:gd name="T50" fmla="*/ 264 w 305"/>
              <a:gd name="T51" fmla="*/ 167 h 720"/>
              <a:gd name="T52" fmla="*/ 39 w 305"/>
              <a:gd name="T53" fmla="*/ 167 h 720"/>
              <a:gd name="T54" fmla="*/ 39 w 305"/>
              <a:gd name="T55" fmla="*/ 141 h 720"/>
              <a:gd name="T56" fmla="*/ 260 w 305"/>
              <a:gd name="T57" fmla="*/ 0 h 720"/>
              <a:gd name="T58" fmla="*/ 260 w 305"/>
              <a:gd name="T59" fmla="*/ 0 h 720"/>
              <a:gd name="T60" fmla="*/ 45 w 305"/>
              <a:gd name="T61" fmla="*/ 0 h 720"/>
              <a:gd name="T62" fmla="*/ 0 w 305"/>
              <a:gd name="T63" fmla="*/ 45 h 720"/>
              <a:gd name="T64" fmla="*/ 0 w 305"/>
              <a:gd name="T65" fmla="*/ 675 h 720"/>
              <a:gd name="T66" fmla="*/ 45 w 305"/>
              <a:gd name="T67" fmla="*/ 720 h 720"/>
              <a:gd name="T68" fmla="*/ 260 w 305"/>
              <a:gd name="T69" fmla="*/ 720 h 720"/>
              <a:gd name="T70" fmla="*/ 305 w 305"/>
              <a:gd name="T71" fmla="*/ 675 h 720"/>
              <a:gd name="T72" fmla="*/ 305 w 305"/>
              <a:gd name="T73" fmla="*/ 45 h 720"/>
              <a:gd name="T74" fmla="*/ 260 w 305"/>
              <a:gd name="T7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5" h="720">
                <a:moveTo>
                  <a:pt x="266" y="87"/>
                </a:moveTo>
                <a:lnTo>
                  <a:pt x="266" y="87"/>
                </a:lnTo>
                <a:lnTo>
                  <a:pt x="39" y="87"/>
                </a:lnTo>
                <a:lnTo>
                  <a:pt x="39" y="45"/>
                </a:lnTo>
                <a:cubicBezTo>
                  <a:pt x="39" y="42"/>
                  <a:pt x="42" y="40"/>
                  <a:pt x="45" y="40"/>
                </a:cubicBezTo>
                <a:lnTo>
                  <a:pt x="260" y="40"/>
                </a:lnTo>
                <a:cubicBezTo>
                  <a:pt x="263" y="40"/>
                  <a:pt x="266" y="42"/>
                  <a:pt x="266" y="45"/>
                </a:cubicBezTo>
                <a:lnTo>
                  <a:pt x="266" y="87"/>
                </a:lnTo>
                <a:close/>
                <a:moveTo>
                  <a:pt x="266" y="675"/>
                </a:moveTo>
                <a:lnTo>
                  <a:pt x="266" y="675"/>
                </a:lnTo>
                <a:cubicBezTo>
                  <a:pt x="266" y="678"/>
                  <a:pt x="263" y="681"/>
                  <a:pt x="260" y="681"/>
                </a:cubicBezTo>
                <a:lnTo>
                  <a:pt x="45" y="681"/>
                </a:lnTo>
                <a:cubicBezTo>
                  <a:pt x="42" y="681"/>
                  <a:pt x="39" y="678"/>
                  <a:pt x="39" y="675"/>
                </a:cubicBezTo>
                <a:lnTo>
                  <a:pt x="39" y="641"/>
                </a:lnTo>
                <a:lnTo>
                  <a:pt x="266" y="641"/>
                </a:lnTo>
                <a:lnTo>
                  <a:pt x="266" y="675"/>
                </a:lnTo>
                <a:close/>
                <a:moveTo>
                  <a:pt x="39" y="204"/>
                </a:moveTo>
                <a:lnTo>
                  <a:pt x="39" y="204"/>
                </a:lnTo>
                <a:lnTo>
                  <a:pt x="264" y="204"/>
                </a:lnTo>
                <a:lnTo>
                  <a:pt x="264" y="231"/>
                </a:lnTo>
                <a:lnTo>
                  <a:pt x="39" y="231"/>
                </a:lnTo>
                <a:lnTo>
                  <a:pt x="39" y="204"/>
                </a:lnTo>
                <a:close/>
                <a:moveTo>
                  <a:pt x="39" y="141"/>
                </a:moveTo>
                <a:lnTo>
                  <a:pt x="39" y="141"/>
                </a:lnTo>
                <a:lnTo>
                  <a:pt x="264" y="141"/>
                </a:lnTo>
                <a:lnTo>
                  <a:pt x="264" y="167"/>
                </a:lnTo>
                <a:lnTo>
                  <a:pt x="39" y="167"/>
                </a:lnTo>
                <a:lnTo>
                  <a:pt x="39" y="141"/>
                </a:lnTo>
                <a:close/>
                <a:moveTo>
                  <a:pt x="260" y="0"/>
                </a:moveTo>
                <a:lnTo>
                  <a:pt x="260" y="0"/>
                </a:lnTo>
                <a:lnTo>
                  <a:pt x="45" y="0"/>
                </a:lnTo>
                <a:cubicBezTo>
                  <a:pt x="20" y="0"/>
                  <a:pt x="0" y="20"/>
                  <a:pt x="0" y="45"/>
                </a:cubicBezTo>
                <a:lnTo>
                  <a:pt x="0" y="675"/>
                </a:lnTo>
                <a:cubicBezTo>
                  <a:pt x="0" y="700"/>
                  <a:pt x="20" y="720"/>
                  <a:pt x="45" y="720"/>
                </a:cubicBezTo>
                <a:lnTo>
                  <a:pt x="260" y="720"/>
                </a:lnTo>
                <a:cubicBezTo>
                  <a:pt x="285" y="720"/>
                  <a:pt x="305" y="700"/>
                  <a:pt x="305" y="675"/>
                </a:cubicBezTo>
                <a:lnTo>
                  <a:pt x="305" y="45"/>
                </a:lnTo>
                <a:cubicBezTo>
                  <a:pt x="305" y="20"/>
                  <a:pt x="285" y="0"/>
                  <a:pt x="260" y="0"/>
                </a:cubicBezTo>
                <a:close/>
              </a:path>
            </a:pathLst>
          </a:custGeom>
          <a:solidFill>
            <a:srgbClr val="0B606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151961"/>
            <a:endParaRPr lang="en-US" sz="2268">
              <a:solidFill>
                <a:srgbClr val="4B4B4B"/>
              </a:solidFill>
              <a:latin typeface="Tele-GroteskNor"/>
            </a:endParaRPr>
          </a:p>
        </p:txBody>
      </p:sp>
      <p:grpSp>
        <p:nvGrpSpPr>
          <p:cNvPr id="4" name="Gruppieren 6">
            <a:extLst>
              <a:ext uri="{FF2B5EF4-FFF2-40B4-BE49-F238E27FC236}">
                <a16:creationId xmlns:a16="http://schemas.microsoft.com/office/drawing/2014/main" id="{ECE55331-735D-4154-8ED5-43591DEC88A5}"/>
              </a:ext>
            </a:extLst>
          </p:cNvPr>
          <p:cNvGrpSpPr/>
          <p:nvPr/>
        </p:nvGrpSpPr>
        <p:grpSpPr>
          <a:xfrm>
            <a:off x="5810184" y="1240075"/>
            <a:ext cx="1475678" cy="826347"/>
            <a:chOff x="5748714" y="1987518"/>
            <a:chExt cx="1475678" cy="82634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8A9F17F-8BE9-4759-8139-DB11F3E728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8714" y="198751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0232DC4-7E10-445C-83DA-F76E222397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9833" y="199939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C0F494F6-794E-435F-AA61-5D230F4861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13519" y="198751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</p:grpSp>
      <p:cxnSp>
        <p:nvCxnSpPr>
          <p:cNvPr id="8" name="Gerade Verbindung mit Pfeil 32">
            <a:extLst>
              <a:ext uri="{FF2B5EF4-FFF2-40B4-BE49-F238E27FC236}">
                <a16:creationId xmlns:a16="http://schemas.microsoft.com/office/drawing/2014/main" id="{29C4EB21-BF7B-4B23-867A-3099EB50DF16}"/>
              </a:ext>
            </a:extLst>
          </p:cNvPr>
          <p:cNvCxnSpPr>
            <a:cxnSpLocks/>
          </p:cNvCxnSpPr>
          <p:nvPr/>
        </p:nvCxnSpPr>
        <p:spPr>
          <a:xfrm flipV="1">
            <a:off x="2557067" y="1891112"/>
            <a:ext cx="3028667" cy="12138"/>
          </a:xfrm>
          <a:prstGeom prst="straightConnector1">
            <a:avLst/>
          </a:prstGeom>
          <a:noFill/>
          <a:ln w="38100" cap="flat" cmpd="sng" algn="ctr">
            <a:solidFill>
              <a:srgbClr val="5FB2BD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" name="Textfeld 33">
            <a:extLst>
              <a:ext uri="{FF2B5EF4-FFF2-40B4-BE49-F238E27FC236}">
                <a16:creationId xmlns:a16="http://schemas.microsoft.com/office/drawing/2014/main" id="{9DB01C08-BF48-4F1A-BAA0-AD86841FC410}"/>
              </a:ext>
            </a:extLst>
          </p:cNvPr>
          <p:cNvSpPr txBox="1"/>
          <p:nvPr/>
        </p:nvSpPr>
        <p:spPr>
          <a:xfrm>
            <a:off x="3010183" y="1524638"/>
            <a:ext cx="2170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51961"/>
            <a:r>
              <a:rPr lang="en-US" sz="1400" b="1" dirty="0">
                <a:latin typeface="+mj-lt"/>
              </a:rPr>
              <a:t>(1) </a:t>
            </a:r>
            <a:r>
              <a:rPr lang="en-US" sz="1400" dirty="0">
                <a:latin typeface="+mj-lt"/>
              </a:rPr>
              <a:t>Automatic Monitoring </a:t>
            </a:r>
          </a:p>
        </p:txBody>
      </p:sp>
      <p:sp>
        <p:nvSpPr>
          <p:cNvPr id="10" name="Abgerundetes Rechteck 37">
            <a:extLst>
              <a:ext uri="{FF2B5EF4-FFF2-40B4-BE49-F238E27FC236}">
                <a16:creationId xmlns:a16="http://schemas.microsoft.com/office/drawing/2014/main" id="{A8576592-AA87-47AC-8506-878227697DB9}"/>
              </a:ext>
            </a:extLst>
          </p:cNvPr>
          <p:cNvSpPr/>
          <p:nvPr/>
        </p:nvSpPr>
        <p:spPr>
          <a:xfrm>
            <a:off x="540843" y="1103184"/>
            <a:ext cx="2016224" cy="3312253"/>
          </a:xfrm>
          <a:prstGeom prst="roundRect">
            <a:avLst/>
          </a:prstGeom>
          <a:solidFill>
            <a:srgbClr val="53BAF2"/>
          </a:solidFill>
          <a:ln w="254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11519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grpSp>
        <p:nvGrpSpPr>
          <p:cNvPr id="11" name="Gruppieren 56">
            <a:extLst>
              <a:ext uri="{FF2B5EF4-FFF2-40B4-BE49-F238E27FC236}">
                <a16:creationId xmlns:a16="http://schemas.microsoft.com/office/drawing/2014/main" id="{FF8E2121-36E2-4AFD-BB25-881EFE1857D3}"/>
              </a:ext>
            </a:extLst>
          </p:cNvPr>
          <p:cNvGrpSpPr/>
          <p:nvPr/>
        </p:nvGrpSpPr>
        <p:grpSpPr>
          <a:xfrm>
            <a:off x="808167" y="1473587"/>
            <a:ext cx="1481577" cy="872932"/>
            <a:chOff x="2182327" y="1942429"/>
            <a:chExt cx="1481577" cy="872932"/>
          </a:xfrm>
        </p:grpSpPr>
        <p:sp>
          <p:nvSpPr>
            <p:cNvPr id="12" name="Freeform 174">
              <a:extLst>
                <a:ext uri="{FF2B5EF4-FFF2-40B4-BE49-F238E27FC236}">
                  <a16:creationId xmlns:a16="http://schemas.microsoft.com/office/drawing/2014/main" id="{0F36359F-A992-4D98-B3C5-A214B6EF1F1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82327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13" name="Freeform 174">
              <a:extLst>
                <a:ext uri="{FF2B5EF4-FFF2-40B4-BE49-F238E27FC236}">
                  <a16:creationId xmlns:a16="http://schemas.microsoft.com/office/drawing/2014/main" id="{C46C44EF-1F27-42E1-82DA-301E494451A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38863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14" name="Freeform 174">
              <a:extLst>
                <a:ext uri="{FF2B5EF4-FFF2-40B4-BE49-F238E27FC236}">
                  <a16:creationId xmlns:a16="http://schemas.microsoft.com/office/drawing/2014/main" id="{B17FAB55-EBF8-43EE-91A1-64C0E75A21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95399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</p:grpSp>
      <p:grpSp>
        <p:nvGrpSpPr>
          <p:cNvPr id="15" name="Gruppieren 42">
            <a:extLst>
              <a:ext uri="{FF2B5EF4-FFF2-40B4-BE49-F238E27FC236}">
                <a16:creationId xmlns:a16="http://schemas.microsoft.com/office/drawing/2014/main" id="{20D31EAA-6DC7-43EE-9038-71E23830CCF9}"/>
              </a:ext>
            </a:extLst>
          </p:cNvPr>
          <p:cNvGrpSpPr>
            <a:grpSpLocks noChangeAspect="1"/>
          </p:cNvGrpSpPr>
          <p:nvPr/>
        </p:nvGrpSpPr>
        <p:grpSpPr>
          <a:xfrm>
            <a:off x="1137609" y="2442807"/>
            <a:ext cx="822693" cy="919860"/>
            <a:chOff x="6515101" y="4933950"/>
            <a:chExt cx="403225" cy="450850"/>
          </a:xfrm>
          <a:solidFill>
            <a:srgbClr val="FFFFFF"/>
          </a:solidFill>
        </p:grpSpPr>
        <p:sp>
          <p:nvSpPr>
            <p:cNvPr id="16" name="Freeform 337">
              <a:extLst>
                <a:ext uri="{FF2B5EF4-FFF2-40B4-BE49-F238E27FC236}">
                  <a16:creationId xmlns:a16="http://schemas.microsoft.com/office/drawing/2014/main" id="{DC12C204-5AAE-4D7C-880C-71A794C6A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588" y="5237163"/>
              <a:ext cx="58738" cy="57150"/>
            </a:xfrm>
            <a:custGeom>
              <a:avLst/>
              <a:gdLst>
                <a:gd name="T0" fmla="*/ 72 w 145"/>
                <a:gd name="T1" fmla="*/ 0 h 145"/>
                <a:gd name="T2" fmla="*/ 72 w 145"/>
                <a:gd name="T3" fmla="*/ 0 h 145"/>
                <a:gd name="T4" fmla="*/ 65 w 145"/>
                <a:gd name="T5" fmla="*/ 0 h 145"/>
                <a:gd name="T6" fmla="*/ 58 w 145"/>
                <a:gd name="T7" fmla="*/ 1 h 145"/>
                <a:gd name="T8" fmla="*/ 45 w 145"/>
                <a:gd name="T9" fmla="*/ 6 h 145"/>
                <a:gd name="T10" fmla="*/ 31 w 145"/>
                <a:gd name="T11" fmla="*/ 12 h 145"/>
                <a:gd name="T12" fmla="*/ 21 w 145"/>
                <a:gd name="T13" fmla="*/ 21 h 145"/>
                <a:gd name="T14" fmla="*/ 12 w 145"/>
                <a:gd name="T15" fmla="*/ 32 h 145"/>
                <a:gd name="T16" fmla="*/ 5 w 145"/>
                <a:gd name="T17" fmla="*/ 44 h 145"/>
                <a:gd name="T18" fmla="*/ 1 w 145"/>
                <a:gd name="T19" fmla="*/ 57 h 145"/>
                <a:gd name="T20" fmla="*/ 0 w 145"/>
                <a:gd name="T21" fmla="*/ 65 h 145"/>
                <a:gd name="T22" fmla="*/ 0 w 145"/>
                <a:gd name="T23" fmla="*/ 72 h 145"/>
                <a:gd name="T24" fmla="*/ 0 w 145"/>
                <a:gd name="T25" fmla="*/ 72 h 145"/>
                <a:gd name="T26" fmla="*/ 0 w 145"/>
                <a:gd name="T27" fmla="*/ 80 h 145"/>
                <a:gd name="T28" fmla="*/ 1 w 145"/>
                <a:gd name="T29" fmla="*/ 87 h 145"/>
                <a:gd name="T30" fmla="*/ 5 w 145"/>
                <a:gd name="T31" fmla="*/ 101 h 145"/>
                <a:gd name="T32" fmla="*/ 12 w 145"/>
                <a:gd name="T33" fmla="*/ 113 h 145"/>
                <a:gd name="T34" fmla="*/ 21 w 145"/>
                <a:gd name="T35" fmla="*/ 123 h 145"/>
                <a:gd name="T36" fmla="*/ 31 w 145"/>
                <a:gd name="T37" fmla="*/ 133 h 145"/>
                <a:gd name="T38" fmla="*/ 45 w 145"/>
                <a:gd name="T39" fmla="*/ 139 h 145"/>
                <a:gd name="T40" fmla="*/ 58 w 145"/>
                <a:gd name="T41" fmla="*/ 144 h 145"/>
                <a:gd name="T42" fmla="*/ 65 w 145"/>
                <a:gd name="T43" fmla="*/ 145 h 145"/>
                <a:gd name="T44" fmla="*/ 72 w 145"/>
                <a:gd name="T45" fmla="*/ 145 h 145"/>
                <a:gd name="T46" fmla="*/ 72 w 145"/>
                <a:gd name="T47" fmla="*/ 145 h 145"/>
                <a:gd name="T48" fmla="*/ 79 w 145"/>
                <a:gd name="T49" fmla="*/ 145 h 145"/>
                <a:gd name="T50" fmla="*/ 87 w 145"/>
                <a:gd name="T51" fmla="*/ 144 h 145"/>
                <a:gd name="T52" fmla="*/ 101 w 145"/>
                <a:gd name="T53" fmla="*/ 139 h 145"/>
                <a:gd name="T54" fmla="*/ 113 w 145"/>
                <a:gd name="T55" fmla="*/ 133 h 145"/>
                <a:gd name="T56" fmla="*/ 124 w 145"/>
                <a:gd name="T57" fmla="*/ 123 h 145"/>
                <a:gd name="T58" fmla="*/ 132 w 145"/>
                <a:gd name="T59" fmla="*/ 113 h 145"/>
                <a:gd name="T60" fmla="*/ 139 w 145"/>
                <a:gd name="T61" fmla="*/ 101 h 145"/>
                <a:gd name="T62" fmla="*/ 143 w 145"/>
                <a:gd name="T63" fmla="*/ 87 h 145"/>
                <a:gd name="T64" fmla="*/ 144 w 145"/>
                <a:gd name="T65" fmla="*/ 80 h 145"/>
                <a:gd name="T66" fmla="*/ 145 w 145"/>
                <a:gd name="T67" fmla="*/ 72 h 145"/>
                <a:gd name="T68" fmla="*/ 145 w 145"/>
                <a:gd name="T69" fmla="*/ 72 h 145"/>
                <a:gd name="T70" fmla="*/ 144 w 145"/>
                <a:gd name="T71" fmla="*/ 65 h 145"/>
                <a:gd name="T72" fmla="*/ 143 w 145"/>
                <a:gd name="T73" fmla="*/ 57 h 145"/>
                <a:gd name="T74" fmla="*/ 139 w 145"/>
                <a:gd name="T75" fmla="*/ 44 h 145"/>
                <a:gd name="T76" fmla="*/ 132 w 145"/>
                <a:gd name="T77" fmla="*/ 32 h 145"/>
                <a:gd name="T78" fmla="*/ 124 w 145"/>
                <a:gd name="T79" fmla="*/ 21 h 145"/>
                <a:gd name="T80" fmla="*/ 113 w 145"/>
                <a:gd name="T81" fmla="*/ 12 h 145"/>
                <a:gd name="T82" fmla="*/ 101 w 145"/>
                <a:gd name="T83" fmla="*/ 6 h 145"/>
                <a:gd name="T84" fmla="*/ 87 w 145"/>
                <a:gd name="T85" fmla="*/ 1 h 145"/>
                <a:gd name="T86" fmla="*/ 79 w 145"/>
                <a:gd name="T87" fmla="*/ 0 h 145"/>
                <a:gd name="T88" fmla="*/ 72 w 145"/>
                <a:gd name="T89" fmla="*/ 0 h 145"/>
                <a:gd name="T90" fmla="*/ 72 w 145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5">
                  <a:moveTo>
                    <a:pt x="72" y="0"/>
                  </a:moveTo>
                  <a:lnTo>
                    <a:pt x="72" y="0"/>
                  </a:lnTo>
                  <a:lnTo>
                    <a:pt x="65" y="0"/>
                  </a:lnTo>
                  <a:lnTo>
                    <a:pt x="58" y="1"/>
                  </a:lnTo>
                  <a:lnTo>
                    <a:pt x="45" y="6"/>
                  </a:lnTo>
                  <a:lnTo>
                    <a:pt x="31" y="12"/>
                  </a:lnTo>
                  <a:lnTo>
                    <a:pt x="21" y="21"/>
                  </a:lnTo>
                  <a:lnTo>
                    <a:pt x="12" y="32"/>
                  </a:lnTo>
                  <a:lnTo>
                    <a:pt x="5" y="44"/>
                  </a:lnTo>
                  <a:lnTo>
                    <a:pt x="1" y="57"/>
                  </a:lnTo>
                  <a:lnTo>
                    <a:pt x="0" y="6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80"/>
                  </a:lnTo>
                  <a:lnTo>
                    <a:pt x="1" y="87"/>
                  </a:lnTo>
                  <a:lnTo>
                    <a:pt x="5" y="101"/>
                  </a:lnTo>
                  <a:lnTo>
                    <a:pt x="12" y="113"/>
                  </a:lnTo>
                  <a:lnTo>
                    <a:pt x="21" y="123"/>
                  </a:lnTo>
                  <a:lnTo>
                    <a:pt x="31" y="133"/>
                  </a:lnTo>
                  <a:lnTo>
                    <a:pt x="45" y="139"/>
                  </a:lnTo>
                  <a:lnTo>
                    <a:pt x="58" y="144"/>
                  </a:lnTo>
                  <a:lnTo>
                    <a:pt x="65" y="145"/>
                  </a:lnTo>
                  <a:lnTo>
                    <a:pt x="72" y="145"/>
                  </a:lnTo>
                  <a:lnTo>
                    <a:pt x="72" y="145"/>
                  </a:lnTo>
                  <a:lnTo>
                    <a:pt x="79" y="145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13" y="133"/>
                  </a:lnTo>
                  <a:lnTo>
                    <a:pt x="124" y="123"/>
                  </a:lnTo>
                  <a:lnTo>
                    <a:pt x="132" y="113"/>
                  </a:lnTo>
                  <a:lnTo>
                    <a:pt x="139" y="101"/>
                  </a:lnTo>
                  <a:lnTo>
                    <a:pt x="143" y="87"/>
                  </a:lnTo>
                  <a:lnTo>
                    <a:pt x="144" y="80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4" y="65"/>
                  </a:lnTo>
                  <a:lnTo>
                    <a:pt x="143" y="57"/>
                  </a:lnTo>
                  <a:lnTo>
                    <a:pt x="139" y="44"/>
                  </a:lnTo>
                  <a:lnTo>
                    <a:pt x="132" y="32"/>
                  </a:lnTo>
                  <a:lnTo>
                    <a:pt x="124" y="21"/>
                  </a:lnTo>
                  <a:lnTo>
                    <a:pt x="113" y="12"/>
                  </a:lnTo>
                  <a:lnTo>
                    <a:pt x="101" y="6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17" name="Freeform 338">
              <a:extLst>
                <a:ext uri="{FF2B5EF4-FFF2-40B4-BE49-F238E27FC236}">
                  <a16:creationId xmlns:a16="http://schemas.microsoft.com/office/drawing/2014/main" id="{01099B3D-D0AE-4C8F-AF15-EE5AFBAE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1" y="5203825"/>
              <a:ext cx="58738" cy="57150"/>
            </a:xfrm>
            <a:custGeom>
              <a:avLst/>
              <a:gdLst>
                <a:gd name="T0" fmla="*/ 73 w 145"/>
                <a:gd name="T1" fmla="*/ 0 h 144"/>
                <a:gd name="T2" fmla="*/ 73 w 145"/>
                <a:gd name="T3" fmla="*/ 0 h 144"/>
                <a:gd name="T4" fmla="*/ 64 w 145"/>
                <a:gd name="T5" fmla="*/ 0 h 144"/>
                <a:gd name="T6" fmla="*/ 57 w 145"/>
                <a:gd name="T7" fmla="*/ 1 h 144"/>
                <a:gd name="T8" fmla="*/ 44 w 145"/>
                <a:gd name="T9" fmla="*/ 5 h 144"/>
                <a:gd name="T10" fmla="*/ 32 w 145"/>
                <a:gd name="T11" fmla="*/ 12 h 144"/>
                <a:gd name="T12" fmla="*/ 21 w 145"/>
                <a:gd name="T13" fmla="*/ 20 h 144"/>
                <a:gd name="T14" fmla="*/ 12 w 145"/>
                <a:gd name="T15" fmla="*/ 31 h 144"/>
                <a:gd name="T16" fmla="*/ 6 w 145"/>
                <a:gd name="T17" fmla="*/ 44 h 144"/>
                <a:gd name="T18" fmla="*/ 1 w 145"/>
                <a:gd name="T19" fmla="*/ 58 h 144"/>
                <a:gd name="T20" fmla="*/ 0 w 145"/>
                <a:gd name="T21" fmla="*/ 65 h 144"/>
                <a:gd name="T22" fmla="*/ 0 w 145"/>
                <a:gd name="T23" fmla="*/ 72 h 144"/>
                <a:gd name="T24" fmla="*/ 0 w 145"/>
                <a:gd name="T25" fmla="*/ 72 h 144"/>
                <a:gd name="T26" fmla="*/ 0 w 145"/>
                <a:gd name="T27" fmla="*/ 79 h 144"/>
                <a:gd name="T28" fmla="*/ 1 w 145"/>
                <a:gd name="T29" fmla="*/ 86 h 144"/>
                <a:gd name="T30" fmla="*/ 6 w 145"/>
                <a:gd name="T31" fmla="*/ 101 h 144"/>
                <a:gd name="T32" fmla="*/ 12 w 145"/>
                <a:gd name="T33" fmla="*/ 113 h 144"/>
                <a:gd name="T34" fmla="*/ 21 w 145"/>
                <a:gd name="T35" fmla="*/ 124 h 144"/>
                <a:gd name="T36" fmla="*/ 32 w 145"/>
                <a:gd name="T37" fmla="*/ 132 h 144"/>
                <a:gd name="T38" fmla="*/ 44 w 145"/>
                <a:gd name="T39" fmla="*/ 139 h 144"/>
                <a:gd name="T40" fmla="*/ 57 w 145"/>
                <a:gd name="T41" fmla="*/ 143 h 144"/>
                <a:gd name="T42" fmla="*/ 64 w 145"/>
                <a:gd name="T43" fmla="*/ 144 h 144"/>
                <a:gd name="T44" fmla="*/ 73 w 145"/>
                <a:gd name="T45" fmla="*/ 144 h 144"/>
                <a:gd name="T46" fmla="*/ 73 w 145"/>
                <a:gd name="T47" fmla="*/ 144 h 144"/>
                <a:gd name="T48" fmla="*/ 80 w 145"/>
                <a:gd name="T49" fmla="*/ 144 h 144"/>
                <a:gd name="T50" fmla="*/ 87 w 145"/>
                <a:gd name="T51" fmla="*/ 143 h 144"/>
                <a:gd name="T52" fmla="*/ 100 w 145"/>
                <a:gd name="T53" fmla="*/ 139 h 144"/>
                <a:gd name="T54" fmla="*/ 112 w 145"/>
                <a:gd name="T55" fmla="*/ 132 h 144"/>
                <a:gd name="T56" fmla="*/ 123 w 145"/>
                <a:gd name="T57" fmla="*/ 124 h 144"/>
                <a:gd name="T58" fmla="*/ 133 w 145"/>
                <a:gd name="T59" fmla="*/ 113 h 144"/>
                <a:gd name="T60" fmla="*/ 139 w 145"/>
                <a:gd name="T61" fmla="*/ 101 h 144"/>
                <a:gd name="T62" fmla="*/ 144 w 145"/>
                <a:gd name="T63" fmla="*/ 86 h 144"/>
                <a:gd name="T64" fmla="*/ 145 w 145"/>
                <a:gd name="T65" fmla="*/ 79 h 144"/>
                <a:gd name="T66" fmla="*/ 145 w 145"/>
                <a:gd name="T67" fmla="*/ 72 h 144"/>
                <a:gd name="T68" fmla="*/ 145 w 145"/>
                <a:gd name="T69" fmla="*/ 72 h 144"/>
                <a:gd name="T70" fmla="*/ 145 w 145"/>
                <a:gd name="T71" fmla="*/ 65 h 144"/>
                <a:gd name="T72" fmla="*/ 144 w 145"/>
                <a:gd name="T73" fmla="*/ 58 h 144"/>
                <a:gd name="T74" fmla="*/ 139 w 145"/>
                <a:gd name="T75" fmla="*/ 44 h 144"/>
                <a:gd name="T76" fmla="*/ 133 w 145"/>
                <a:gd name="T77" fmla="*/ 31 h 144"/>
                <a:gd name="T78" fmla="*/ 123 w 145"/>
                <a:gd name="T79" fmla="*/ 20 h 144"/>
                <a:gd name="T80" fmla="*/ 112 w 145"/>
                <a:gd name="T81" fmla="*/ 12 h 144"/>
                <a:gd name="T82" fmla="*/ 100 w 145"/>
                <a:gd name="T83" fmla="*/ 5 h 144"/>
                <a:gd name="T84" fmla="*/ 87 w 145"/>
                <a:gd name="T85" fmla="*/ 1 h 144"/>
                <a:gd name="T86" fmla="*/ 80 w 145"/>
                <a:gd name="T87" fmla="*/ 0 h 144"/>
                <a:gd name="T88" fmla="*/ 73 w 145"/>
                <a:gd name="T89" fmla="*/ 0 h 144"/>
                <a:gd name="T90" fmla="*/ 73 w 145"/>
                <a:gd name="T9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4">
                  <a:moveTo>
                    <a:pt x="73" y="0"/>
                  </a:moveTo>
                  <a:lnTo>
                    <a:pt x="73" y="0"/>
                  </a:lnTo>
                  <a:lnTo>
                    <a:pt x="64" y="0"/>
                  </a:lnTo>
                  <a:lnTo>
                    <a:pt x="57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0"/>
                  </a:lnTo>
                  <a:lnTo>
                    <a:pt x="12" y="31"/>
                  </a:lnTo>
                  <a:lnTo>
                    <a:pt x="6" y="44"/>
                  </a:lnTo>
                  <a:lnTo>
                    <a:pt x="1" y="58"/>
                  </a:lnTo>
                  <a:lnTo>
                    <a:pt x="0" y="6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9"/>
                  </a:lnTo>
                  <a:lnTo>
                    <a:pt x="1" y="86"/>
                  </a:lnTo>
                  <a:lnTo>
                    <a:pt x="6" y="101"/>
                  </a:lnTo>
                  <a:lnTo>
                    <a:pt x="12" y="113"/>
                  </a:lnTo>
                  <a:lnTo>
                    <a:pt x="21" y="124"/>
                  </a:lnTo>
                  <a:lnTo>
                    <a:pt x="32" y="132"/>
                  </a:lnTo>
                  <a:lnTo>
                    <a:pt x="44" y="139"/>
                  </a:lnTo>
                  <a:lnTo>
                    <a:pt x="57" y="143"/>
                  </a:lnTo>
                  <a:lnTo>
                    <a:pt x="64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80" y="144"/>
                  </a:lnTo>
                  <a:lnTo>
                    <a:pt x="87" y="143"/>
                  </a:lnTo>
                  <a:lnTo>
                    <a:pt x="100" y="139"/>
                  </a:lnTo>
                  <a:lnTo>
                    <a:pt x="112" y="132"/>
                  </a:lnTo>
                  <a:lnTo>
                    <a:pt x="123" y="124"/>
                  </a:lnTo>
                  <a:lnTo>
                    <a:pt x="133" y="113"/>
                  </a:lnTo>
                  <a:lnTo>
                    <a:pt x="139" y="101"/>
                  </a:lnTo>
                  <a:lnTo>
                    <a:pt x="144" y="86"/>
                  </a:lnTo>
                  <a:lnTo>
                    <a:pt x="145" y="79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5" y="65"/>
                  </a:lnTo>
                  <a:lnTo>
                    <a:pt x="144" y="58"/>
                  </a:lnTo>
                  <a:lnTo>
                    <a:pt x="139" y="44"/>
                  </a:lnTo>
                  <a:lnTo>
                    <a:pt x="133" y="31"/>
                  </a:lnTo>
                  <a:lnTo>
                    <a:pt x="123" y="20"/>
                  </a:lnTo>
                  <a:lnTo>
                    <a:pt x="112" y="12"/>
                  </a:lnTo>
                  <a:lnTo>
                    <a:pt x="100" y="5"/>
                  </a:lnTo>
                  <a:lnTo>
                    <a:pt x="87" y="1"/>
                  </a:lnTo>
                  <a:lnTo>
                    <a:pt x="80" y="0"/>
                  </a:lnTo>
                  <a:lnTo>
                    <a:pt x="73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18" name="Freeform 339">
              <a:extLst>
                <a:ext uri="{FF2B5EF4-FFF2-40B4-BE49-F238E27FC236}">
                  <a16:creationId xmlns:a16="http://schemas.microsoft.com/office/drawing/2014/main" id="{299448EC-118B-4130-B713-27BC553DD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9551" y="4937125"/>
              <a:ext cx="58738" cy="58737"/>
            </a:xfrm>
            <a:custGeom>
              <a:avLst/>
              <a:gdLst>
                <a:gd name="T0" fmla="*/ 72 w 145"/>
                <a:gd name="T1" fmla="*/ 145 h 145"/>
                <a:gd name="T2" fmla="*/ 72 w 145"/>
                <a:gd name="T3" fmla="*/ 145 h 145"/>
                <a:gd name="T4" fmla="*/ 79 w 145"/>
                <a:gd name="T5" fmla="*/ 145 h 145"/>
                <a:gd name="T6" fmla="*/ 87 w 145"/>
                <a:gd name="T7" fmla="*/ 144 h 145"/>
                <a:gd name="T8" fmla="*/ 101 w 145"/>
                <a:gd name="T9" fmla="*/ 139 h 145"/>
                <a:gd name="T10" fmla="*/ 113 w 145"/>
                <a:gd name="T11" fmla="*/ 133 h 145"/>
                <a:gd name="T12" fmla="*/ 124 w 145"/>
                <a:gd name="T13" fmla="*/ 124 h 145"/>
                <a:gd name="T14" fmla="*/ 132 w 145"/>
                <a:gd name="T15" fmla="*/ 113 h 145"/>
                <a:gd name="T16" fmla="*/ 139 w 145"/>
                <a:gd name="T17" fmla="*/ 101 h 145"/>
                <a:gd name="T18" fmla="*/ 143 w 145"/>
                <a:gd name="T19" fmla="*/ 88 h 145"/>
                <a:gd name="T20" fmla="*/ 144 w 145"/>
                <a:gd name="T21" fmla="*/ 80 h 145"/>
                <a:gd name="T22" fmla="*/ 145 w 145"/>
                <a:gd name="T23" fmla="*/ 73 h 145"/>
                <a:gd name="T24" fmla="*/ 145 w 145"/>
                <a:gd name="T25" fmla="*/ 73 h 145"/>
                <a:gd name="T26" fmla="*/ 144 w 145"/>
                <a:gd name="T27" fmla="*/ 65 h 145"/>
                <a:gd name="T28" fmla="*/ 143 w 145"/>
                <a:gd name="T29" fmla="*/ 58 h 145"/>
                <a:gd name="T30" fmla="*/ 139 w 145"/>
                <a:gd name="T31" fmla="*/ 44 h 145"/>
                <a:gd name="T32" fmla="*/ 132 w 145"/>
                <a:gd name="T33" fmla="*/ 32 h 145"/>
                <a:gd name="T34" fmla="*/ 124 w 145"/>
                <a:gd name="T35" fmla="*/ 22 h 145"/>
                <a:gd name="T36" fmla="*/ 113 w 145"/>
                <a:gd name="T37" fmla="*/ 13 h 145"/>
                <a:gd name="T38" fmla="*/ 101 w 145"/>
                <a:gd name="T39" fmla="*/ 6 h 145"/>
                <a:gd name="T40" fmla="*/ 87 w 145"/>
                <a:gd name="T41" fmla="*/ 1 h 145"/>
                <a:gd name="T42" fmla="*/ 79 w 145"/>
                <a:gd name="T43" fmla="*/ 1 h 145"/>
                <a:gd name="T44" fmla="*/ 72 w 145"/>
                <a:gd name="T45" fmla="*/ 0 h 145"/>
                <a:gd name="T46" fmla="*/ 72 w 145"/>
                <a:gd name="T47" fmla="*/ 0 h 145"/>
                <a:gd name="T48" fmla="*/ 65 w 145"/>
                <a:gd name="T49" fmla="*/ 1 h 145"/>
                <a:gd name="T50" fmla="*/ 58 w 145"/>
                <a:gd name="T51" fmla="*/ 1 h 145"/>
                <a:gd name="T52" fmla="*/ 45 w 145"/>
                <a:gd name="T53" fmla="*/ 6 h 145"/>
                <a:gd name="T54" fmla="*/ 31 w 145"/>
                <a:gd name="T55" fmla="*/ 13 h 145"/>
                <a:gd name="T56" fmla="*/ 22 w 145"/>
                <a:gd name="T57" fmla="*/ 22 h 145"/>
                <a:gd name="T58" fmla="*/ 12 w 145"/>
                <a:gd name="T59" fmla="*/ 32 h 145"/>
                <a:gd name="T60" fmla="*/ 6 w 145"/>
                <a:gd name="T61" fmla="*/ 44 h 145"/>
                <a:gd name="T62" fmla="*/ 1 w 145"/>
                <a:gd name="T63" fmla="*/ 58 h 145"/>
                <a:gd name="T64" fmla="*/ 0 w 145"/>
                <a:gd name="T65" fmla="*/ 65 h 145"/>
                <a:gd name="T66" fmla="*/ 0 w 145"/>
                <a:gd name="T67" fmla="*/ 73 h 145"/>
                <a:gd name="T68" fmla="*/ 0 w 145"/>
                <a:gd name="T69" fmla="*/ 73 h 145"/>
                <a:gd name="T70" fmla="*/ 0 w 145"/>
                <a:gd name="T71" fmla="*/ 80 h 145"/>
                <a:gd name="T72" fmla="*/ 1 w 145"/>
                <a:gd name="T73" fmla="*/ 88 h 145"/>
                <a:gd name="T74" fmla="*/ 6 w 145"/>
                <a:gd name="T75" fmla="*/ 101 h 145"/>
                <a:gd name="T76" fmla="*/ 12 w 145"/>
                <a:gd name="T77" fmla="*/ 113 h 145"/>
                <a:gd name="T78" fmla="*/ 22 w 145"/>
                <a:gd name="T79" fmla="*/ 124 h 145"/>
                <a:gd name="T80" fmla="*/ 31 w 145"/>
                <a:gd name="T81" fmla="*/ 133 h 145"/>
                <a:gd name="T82" fmla="*/ 45 w 145"/>
                <a:gd name="T83" fmla="*/ 139 h 145"/>
                <a:gd name="T84" fmla="*/ 58 w 145"/>
                <a:gd name="T85" fmla="*/ 144 h 145"/>
                <a:gd name="T86" fmla="*/ 65 w 145"/>
                <a:gd name="T87" fmla="*/ 145 h 145"/>
                <a:gd name="T88" fmla="*/ 72 w 145"/>
                <a:gd name="T89" fmla="*/ 145 h 145"/>
                <a:gd name="T90" fmla="*/ 72 w 145"/>
                <a:gd name="T9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5">
                  <a:moveTo>
                    <a:pt x="72" y="145"/>
                  </a:moveTo>
                  <a:lnTo>
                    <a:pt x="72" y="145"/>
                  </a:lnTo>
                  <a:lnTo>
                    <a:pt x="79" y="145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13" y="133"/>
                  </a:lnTo>
                  <a:lnTo>
                    <a:pt x="124" y="124"/>
                  </a:lnTo>
                  <a:lnTo>
                    <a:pt x="132" y="113"/>
                  </a:lnTo>
                  <a:lnTo>
                    <a:pt x="139" y="101"/>
                  </a:lnTo>
                  <a:lnTo>
                    <a:pt x="143" y="88"/>
                  </a:lnTo>
                  <a:lnTo>
                    <a:pt x="144" y="80"/>
                  </a:lnTo>
                  <a:lnTo>
                    <a:pt x="145" y="73"/>
                  </a:lnTo>
                  <a:lnTo>
                    <a:pt x="145" y="73"/>
                  </a:lnTo>
                  <a:lnTo>
                    <a:pt x="144" y="65"/>
                  </a:lnTo>
                  <a:lnTo>
                    <a:pt x="143" y="58"/>
                  </a:lnTo>
                  <a:lnTo>
                    <a:pt x="139" y="44"/>
                  </a:lnTo>
                  <a:lnTo>
                    <a:pt x="132" y="32"/>
                  </a:lnTo>
                  <a:lnTo>
                    <a:pt x="124" y="22"/>
                  </a:lnTo>
                  <a:lnTo>
                    <a:pt x="113" y="13"/>
                  </a:lnTo>
                  <a:lnTo>
                    <a:pt x="101" y="6"/>
                  </a:lnTo>
                  <a:lnTo>
                    <a:pt x="87" y="1"/>
                  </a:lnTo>
                  <a:lnTo>
                    <a:pt x="79" y="1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8" y="1"/>
                  </a:lnTo>
                  <a:lnTo>
                    <a:pt x="45" y="6"/>
                  </a:lnTo>
                  <a:lnTo>
                    <a:pt x="31" y="13"/>
                  </a:lnTo>
                  <a:lnTo>
                    <a:pt x="22" y="22"/>
                  </a:lnTo>
                  <a:lnTo>
                    <a:pt x="12" y="32"/>
                  </a:lnTo>
                  <a:lnTo>
                    <a:pt x="6" y="44"/>
                  </a:lnTo>
                  <a:lnTo>
                    <a:pt x="1" y="58"/>
                  </a:lnTo>
                  <a:lnTo>
                    <a:pt x="0" y="65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80"/>
                  </a:lnTo>
                  <a:lnTo>
                    <a:pt x="1" y="88"/>
                  </a:lnTo>
                  <a:lnTo>
                    <a:pt x="6" y="101"/>
                  </a:lnTo>
                  <a:lnTo>
                    <a:pt x="12" y="113"/>
                  </a:lnTo>
                  <a:lnTo>
                    <a:pt x="22" y="124"/>
                  </a:lnTo>
                  <a:lnTo>
                    <a:pt x="31" y="133"/>
                  </a:lnTo>
                  <a:lnTo>
                    <a:pt x="45" y="139"/>
                  </a:lnTo>
                  <a:lnTo>
                    <a:pt x="58" y="144"/>
                  </a:lnTo>
                  <a:lnTo>
                    <a:pt x="65" y="145"/>
                  </a:lnTo>
                  <a:lnTo>
                    <a:pt x="72" y="145"/>
                  </a:lnTo>
                  <a:lnTo>
                    <a:pt x="72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19" name="Freeform 340">
              <a:extLst>
                <a:ext uri="{FF2B5EF4-FFF2-40B4-BE49-F238E27FC236}">
                  <a16:creationId xmlns:a16="http://schemas.microsoft.com/office/drawing/2014/main" id="{79DE9AA1-1402-47D5-A47D-99C813650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2413" y="4999038"/>
              <a:ext cx="30163" cy="41275"/>
            </a:xfrm>
            <a:custGeom>
              <a:avLst/>
              <a:gdLst>
                <a:gd name="T0" fmla="*/ 74 w 77"/>
                <a:gd name="T1" fmla="*/ 65 h 102"/>
                <a:gd name="T2" fmla="*/ 47 w 77"/>
                <a:gd name="T3" fmla="*/ 13 h 102"/>
                <a:gd name="T4" fmla="*/ 47 w 77"/>
                <a:gd name="T5" fmla="*/ 13 h 102"/>
                <a:gd name="T6" fmla="*/ 43 w 77"/>
                <a:gd name="T7" fmla="*/ 8 h 102"/>
                <a:gd name="T8" fmla="*/ 39 w 77"/>
                <a:gd name="T9" fmla="*/ 5 h 102"/>
                <a:gd name="T10" fmla="*/ 36 w 77"/>
                <a:gd name="T11" fmla="*/ 2 h 102"/>
                <a:gd name="T12" fmla="*/ 31 w 77"/>
                <a:gd name="T13" fmla="*/ 1 h 102"/>
                <a:gd name="T14" fmla="*/ 26 w 77"/>
                <a:gd name="T15" fmla="*/ 0 h 102"/>
                <a:gd name="T16" fmla="*/ 21 w 77"/>
                <a:gd name="T17" fmla="*/ 0 h 102"/>
                <a:gd name="T18" fmla="*/ 18 w 77"/>
                <a:gd name="T19" fmla="*/ 1 h 102"/>
                <a:gd name="T20" fmla="*/ 13 w 77"/>
                <a:gd name="T21" fmla="*/ 2 h 102"/>
                <a:gd name="T22" fmla="*/ 13 w 77"/>
                <a:gd name="T23" fmla="*/ 2 h 102"/>
                <a:gd name="T24" fmla="*/ 8 w 77"/>
                <a:gd name="T25" fmla="*/ 6 h 102"/>
                <a:gd name="T26" fmla="*/ 5 w 77"/>
                <a:gd name="T27" fmla="*/ 8 h 102"/>
                <a:gd name="T28" fmla="*/ 2 w 77"/>
                <a:gd name="T29" fmla="*/ 13 h 102"/>
                <a:gd name="T30" fmla="*/ 1 w 77"/>
                <a:gd name="T31" fmla="*/ 17 h 102"/>
                <a:gd name="T32" fmla="*/ 0 w 77"/>
                <a:gd name="T33" fmla="*/ 22 h 102"/>
                <a:gd name="T34" fmla="*/ 0 w 77"/>
                <a:gd name="T35" fmla="*/ 26 h 102"/>
                <a:gd name="T36" fmla="*/ 1 w 77"/>
                <a:gd name="T37" fmla="*/ 31 h 102"/>
                <a:gd name="T38" fmla="*/ 2 w 77"/>
                <a:gd name="T39" fmla="*/ 36 h 102"/>
                <a:gd name="T40" fmla="*/ 31 w 77"/>
                <a:gd name="T41" fmla="*/ 89 h 102"/>
                <a:gd name="T42" fmla="*/ 31 w 77"/>
                <a:gd name="T43" fmla="*/ 89 h 102"/>
                <a:gd name="T44" fmla="*/ 35 w 77"/>
                <a:gd name="T45" fmla="*/ 94 h 102"/>
                <a:gd name="T46" fmla="*/ 39 w 77"/>
                <a:gd name="T47" fmla="*/ 98 h 102"/>
                <a:gd name="T48" fmla="*/ 45 w 77"/>
                <a:gd name="T49" fmla="*/ 101 h 102"/>
                <a:gd name="T50" fmla="*/ 53 w 77"/>
                <a:gd name="T51" fmla="*/ 102 h 102"/>
                <a:gd name="T52" fmla="*/ 53 w 77"/>
                <a:gd name="T53" fmla="*/ 102 h 102"/>
                <a:gd name="T54" fmla="*/ 59 w 77"/>
                <a:gd name="T55" fmla="*/ 101 h 102"/>
                <a:gd name="T56" fmla="*/ 65 w 77"/>
                <a:gd name="T57" fmla="*/ 98 h 102"/>
                <a:gd name="T58" fmla="*/ 65 w 77"/>
                <a:gd name="T59" fmla="*/ 98 h 102"/>
                <a:gd name="T60" fmla="*/ 68 w 77"/>
                <a:gd name="T61" fmla="*/ 96 h 102"/>
                <a:gd name="T62" fmla="*/ 72 w 77"/>
                <a:gd name="T63" fmla="*/ 92 h 102"/>
                <a:gd name="T64" fmla="*/ 74 w 77"/>
                <a:gd name="T65" fmla="*/ 89 h 102"/>
                <a:gd name="T66" fmla="*/ 77 w 77"/>
                <a:gd name="T67" fmla="*/ 84 h 102"/>
                <a:gd name="T68" fmla="*/ 77 w 77"/>
                <a:gd name="T69" fmla="*/ 79 h 102"/>
                <a:gd name="T70" fmla="*/ 77 w 77"/>
                <a:gd name="T71" fmla="*/ 74 h 102"/>
                <a:gd name="T72" fmla="*/ 77 w 77"/>
                <a:gd name="T73" fmla="*/ 70 h 102"/>
                <a:gd name="T74" fmla="*/ 74 w 77"/>
                <a:gd name="T75" fmla="*/ 65 h 102"/>
                <a:gd name="T76" fmla="*/ 74 w 77"/>
                <a:gd name="T77" fmla="*/ 6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102">
                  <a:moveTo>
                    <a:pt x="74" y="65"/>
                  </a:moveTo>
                  <a:lnTo>
                    <a:pt x="47" y="13"/>
                  </a:lnTo>
                  <a:lnTo>
                    <a:pt x="47" y="13"/>
                  </a:lnTo>
                  <a:lnTo>
                    <a:pt x="43" y="8"/>
                  </a:lnTo>
                  <a:lnTo>
                    <a:pt x="39" y="5"/>
                  </a:lnTo>
                  <a:lnTo>
                    <a:pt x="36" y="2"/>
                  </a:lnTo>
                  <a:lnTo>
                    <a:pt x="31" y="1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8" y="1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8" y="6"/>
                  </a:lnTo>
                  <a:lnTo>
                    <a:pt x="5" y="8"/>
                  </a:lnTo>
                  <a:lnTo>
                    <a:pt x="2" y="13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1" y="31"/>
                  </a:lnTo>
                  <a:lnTo>
                    <a:pt x="2" y="36"/>
                  </a:lnTo>
                  <a:lnTo>
                    <a:pt x="31" y="89"/>
                  </a:lnTo>
                  <a:lnTo>
                    <a:pt x="31" y="89"/>
                  </a:lnTo>
                  <a:lnTo>
                    <a:pt x="35" y="94"/>
                  </a:lnTo>
                  <a:lnTo>
                    <a:pt x="39" y="98"/>
                  </a:lnTo>
                  <a:lnTo>
                    <a:pt x="45" y="101"/>
                  </a:lnTo>
                  <a:lnTo>
                    <a:pt x="53" y="102"/>
                  </a:lnTo>
                  <a:lnTo>
                    <a:pt x="53" y="102"/>
                  </a:lnTo>
                  <a:lnTo>
                    <a:pt x="59" y="101"/>
                  </a:lnTo>
                  <a:lnTo>
                    <a:pt x="65" y="98"/>
                  </a:lnTo>
                  <a:lnTo>
                    <a:pt x="65" y="98"/>
                  </a:lnTo>
                  <a:lnTo>
                    <a:pt x="68" y="96"/>
                  </a:lnTo>
                  <a:lnTo>
                    <a:pt x="72" y="92"/>
                  </a:lnTo>
                  <a:lnTo>
                    <a:pt x="74" y="89"/>
                  </a:lnTo>
                  <a:lnTo>
                    <a:pt x="77" y="84"/>
                  </a:lnTo>
                  <a:lnTo>
                    <a:pt x="77" y="79"/>
                  </a:lnTo>
                  <a:lnTo>
                    <a:pt x="77" y="74"/>
                  </a:lnTo>
                  <a:lnTo>
                    <a:pt x="77" y="70"/>
                  </a:lnTo>
                  <a:lnTo>
                    <a:pt x="74" y="65"/>
                  </a:lnTo>
                  <a:lnTo>
                    <a:pt x="74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20" name="Freeform 341">
              <a:extLst>
                <a:ext uri="{FF2B5EF4-FFF2-40B4-BE49-F238E27FC236}">
                  <a16:creationId xmlns:a16="http://schemas.microsoft.com/office/drawing/2014/main" id="{F04C1E77-D4D1-4A32-BA8D-3134E9067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1" y="5051425"/>
              <a:ext cx="31750" cy="39687"/>
            </a:xfrm>
            <a:custGeom>
              <a:avLst/>
              <a:gdLst>
                <a:gd name="T0" fmla="*/ 30 w 76"/>
                <a:gd name="T1" fmla="*/ 89 h 102"/>
                <a:gd name="T2" fmla="*/ 30 w 76"/>
                <a:gd name="T3" fmla="*/ 89 h 102"/>
                <a:gd name="T4" fmla="*/ 34 w 76"/>
                <a:gd name="T5" fmla="*/ 95 h 102"/>
                <a:gd name="T6" fmla="*/ 39 w 76"/>
                <a:gd name="T7" fmla="*/ 98 h 102"/>
                <a:gd name="T8" fmla="*/ 45 w 76"/>
                <a:gd name="T9" fmla="*/ 101 h 102"/>
                <a:gd name="T10" fmla="*/ 51 w 76"/>
                <a:gd name="T11" fmla="*/ 102 h 102"/>
                <a:gd name="T12" fmla="*/ 51 w 76"/>
                <a:gd name="T13" fmla="*/ 102 h 102"/>
                <a:gd name="T14" fmla="*/ 57 w 76"/>
                <a:gd name="T15" fmla="*/ 101 h 102"/>
                <a:gd name="T16" fmla="*/ 63 w 76"/>
                <a:gd name="T17" fmla="*/ 98 h 102"/>
                <a:gd name="T18" fmla="*/ 63 w 76"/>
                <a:gd name="T19" fmla="*/ 98 h 102"/>
                <a:gd name="T20" fmla="*/ 68 w 76"/>
                <a:gd name="T21" fmla="*/ 96 h 102"/>
                <a:gd name="T22" fmla="*/ 70 w 76"/>
                <a:gd name="T23" fmla="*/ 92 h 102"/>
                <a:gd name="T24" fmla="*/ 74 w 76"/>
                <a:gd name="T25" fmla="*/ 89 h 102"/>
                <a:gd name="T26" fmla="*/ 75 w 76"/>
                <a:gd name="T27" fmla="*/ 84 h 102"/>
                <a:gd name="T28" fmla="*/ 76 w 76"/>
                <a:gd name="T29" fmla="*/ 79 h 102"/>
                <a:gd name="T30" fmla="*/ 76 w 76"/>
                <a:gd name="T31" fmla="*/ 74 h 102"/>
                <a:gd name="T32" fmla="*/ 75 w 76"/>
                <a:gd name="T33" fmla="*/ 69 h 102"/>
                <a:gd name="T34" fmla="*/ 74 w 76"/>
                <a:gd name="T35" fmla="*/ 66 h 102"/>
                <a:gd name="T36" fmla="*/ 45 w 76"/>
                <a:gd name="T37" fmla="*/ 13 h 102"/>
                <a:gd name="T38" fmla="*/ 45 w 76"/>
                <a:gd name="T39" fmla="*/ 13 h 102"/>
                <a:gd name="T40" fmla="*/ 43 w 76"/>
                <a:gd name="T41" fmla="*/ 8 h 102"/>
                <a:gd name="T42" fmla="*/ 39 w 76"/>
                <a:gd name="T43" fmla="*/ 6 h 102"/>
                <a:gd name="T44" fmla="*/ 36 w 76"/>
                <a:gd name="T45" fmla="*/ 2 h 102"/>
                <a:gd name="T46" fmla="*/ 31 w 76"/>
                <a:gd name="T47" fmla="*/ 1 h 102"/>
                <a:gd name="T48" fmla="*/ 26 w 76"/>
                <a:gd name="T49" fmla="*/ 0 h 102"/>
                <a:gd name="T50" fmla="*/ 21 w 76"/>
                <a:gd name="T51" fmla="*/ 0 h 102"/>
                <a:gd name="T52" fmla="*/ 16 w 76"/>
                <a:gd name="T53" fmla="*/ 1 h 102"/>
                <a:gd name="T54" fmla="*/ 12 w 76"/>
                <a:gd name="T55" fmla="*/ 3 h 102"/>
                <a:gd name="T56" fmla="*/ 12 w 76"/>
                <a:gd name="T57" fmla="*/ 3 h 102"/>
                <a:gd name="T58" fmla="*/ 8 w 76"/>
                <a:gd name="T59" fmla="*/ 6 h 102"/>
                <a:gd name="T60" fmla="*/ 4 w 76"/>
                <a:gd name="T61" fmla="*/ 9 h 102"/>
                <a:gd name="T62" fmla="*/ 2 w 76"/>
                <a:gd name="T63" fmla="*/ 13 h 102"/>
                <a:gd name="T64" fmla="*/ 0 w 76"/>
                <a:gd name="T65" fmla="*/ 18 h 102"/>
                <a:gd name="T66" fmla="*/ 0 w 76"/>
                <a:gd name="T67" fmla="*/ 23 h 102"/>
                <a:gd name="T68" fmla="*/ 0 w 76"/>
                <a:gd name="T69" fmla="*/ 27 h 102"/>
                <a:gd name="T70" fmla="*/ 0 w 76"/>
                <a:gd name="T71" fmla="*/ 32 h 102"/>
                <a:gd name="T72" fmla="*/ 2 w 76"/>
                <a:gd name="T73" fmla="*/ 36 h 102"/>
                <a:gd name="T74" fmla="*/ 30 w 76"/>
                <a:gd name="T75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102">
                  <a:moveTo>
                    <a:pt x="30" y="89"/>
                  </a:moveTo>
                  <a:lnTo>
                    <a:pt x="30" y="89"/>
                  </a:lnTo>
                  <a:lnTo>
                    <a:pt x="34" y="95"/>
                  </a:lnTo>
                  <a:lnTo>
                    <a:pt x="39" y="98"/>
                  </a:lnTo>
                  <a:lnTo>
                    <a:pt x="45" y="101"/>
                  </a:lnTo>
                  <a:lnTo>
                    <a:pt x="51" y="102"/>
                  </a:lnTo>
                  <a:lnTo>
                    <a:pt x="51" y="102"/>
                  </a:lnTo>
                  <a:lnTo>
                    <a:pt x="57" y="101"/>
                  </a:lnTo>
                  <a:lnTo>
                    <a:pt x="63" y="98"/>
                  </a:lnTo>
                  <a:lnTo>
                    <a:pt x="63" y="98"/>
                  </a:lnTo>
                  <a:lnTo>
                    <a:pt x="68" y="96"/>
                  </a:lnTo>
                  <a:lnTo>
                    <a:pt x="70" y="92"/>
                  </a:lnTo>
                  <a:lnTo>
                    <a:pt x="74" y="89"/>
                  </a:lnTo>
                  <a:lnTo>
                    <a:pt x="75" y="84"/>
                  </a:lnTo>
                  <a:lnTo>
                    <a:pt x="76" y="79"/>
                  </a:lnTo>
                  <a:lnTo>
                    <a:pt x="76" y="74"/>
                  </a:lnTo>
                  <a:lnTo>
                    <a:pt x="75" y="69"/>
                  </a:lnTo>
                  <a:lnTo>
                    <a:pt x="74" y="66"/>
                  </a:lnTo>
                  <a:lnTo>
                    <a:pt x="45" y="13"/>
                  </a:lnTo>
                  <a:lnTo>
                    <a:pt x="45" y="13"/>
                  </a:lnTo>
                  <a:lnTo>
                    <a:pt x="43" y="8"/>
                  </a:lnTo>
                  <a:lnTo>
                    <a:pt x="39" y="6"/>
                  </a:lnTo>
                  <a:lnTo>
                    <a:pt x="36" y="2"/>
                  </a:lnTo>
                  <a:lnTo>
                    <a:pt x="31" y="1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6" y="1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8" y="6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18"/>
                  </a:lnTo>
                  <a:lnTo>
                    <a:pt x="0" y="23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3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21" name="Freeform 342">
              <a:extLst>
                <a:ext uri="{FF2B5EF4-FFF2-40B4-BE49-F238E27FC236}">
                  <a16:creationId xmlns:a16="http://schemas.microsoft.com/office/drawing/2014/main" id="{E1AA801D-BEDE-4228-9118-C034EE38D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463" y="5184775"/>
              <a:ext cx="42863" cy="33337"/>
            </a:xfrm>
            <a:custGeom>
              <a:avLst/>
              <a:gdLst>
                <a:gd name="T0" fmla="*/ 94 w 106"/>
                <a:gd name="T1" fmla="*/ 36 h 83"/>
                <a:gd name="T2" fmla="*/ 37 w 106"/>
                <a:gd name="T3" fmla="*/ 3 h 83"/>
                <a:gd name="T4" fmla="*/ 37 w 106"/>
                <a:gd name="T5" fmla="*/ 3 h 83"/>
                <a:gd name="T6" fmla="*/ 32 w 106"/>
                <a:gd name="T7" fmla="*/ 1 h 83"/>
                <a:gd name="T8" fmla="*/ 27 w 106"/>
                <a:gd name="T9" fmla="*/ 0 h 83"/>
                <a:gd name="T10" fmla="*/ 22 w 106"/>
                <a:gd name="T11" fmla="*/ 0 h 83"/>
                <a:gd name="T12" fmla="*/ 18 w 106"/>
                <a:gd name="T13" fmla="*/ 1 h 83"/>
                <a:gd name="T14" fmla="*/ 14 w 106"/>
                <a:gd name="T15" fmla="*/ 2 h 83"/>
                <a:gd name="T16" fmla="*/ 9 w 106"/>
                <a:gd name="T17" fmla="*/ 5 h 83"/>
                <a:gd name="T18" fmla="*/ 6 w 106"/>
                <a:gd name="T19" fmla="*/ 8 h 83"/>
                <a:gd name="T20" fmla="*/ 3 w 106"/>
                <a:gd name="T21" fmla="*/ 13 h 83"/>
                <a:gd name="T22" fmla="*/ 3 w 106"/>
                <a:gd name="T23" fmla="*/ 13 h 83"/>
                <a:gd name="T24" fmla="*/ 1 w 106"/>
                <a:gd name="T25" fmla="*/ 17 h 83"/>
                <a:gd name="T26" fmla="*/ 0 w 106"/>
                <a:gd name="T27" fmla="*/ 21 h 83"/>
                <a:gd name="T28" fmla="*/ 0 w 106"/>
                <a:gd name="T29" fmla="*/ 26 h 83"/>
                <a:gd name="T30" fmla="*/ 1 w 106"/>
                <a:gd name="T31" fmla="*/ 31 h 83"/>
                <a:gd name="T32" fmla="*/ 2 w 106"/>
                <a:gd name="T33" fmla="*/ 36 h 83"/>
                <a:gd name="T34" fmla="*/ 4 w 106"/>
                <a:gd name="T35" fmla="*/ 39 h 83"/>
                <a:gd name="T36" fmla="*/ 8 w 106"/>
                <a:gd name="T37" fmla="*/ 43 h 83"/>
                <a:gd name="T38" fmla="*/ 13 w 106"/>
                <a:gd name="T39" fmla="*/ 47 h 83"/>
                <a:gd name="T40" fmla="*/ 69 w 106"/>
                <a:gd name="T41" fmla="*/ 79 h 83"/>
                <a:gd name="T42" fmla="*/ 69 w 106"/>
                <a:gd name="T43" fmla="*/ 79 h 83"/>
                <a:gd name="T44" fmla="*/ 75 w 106"/>
                <a:gd name="T45" fmla="*/ 81 h 83"/>
                <a:gd name="T46" fmla="*/ 81 w 106"/>
                <a:gd name="T47" fmla="*/ 83 h 83"/>
                <a:gd name="T48" fmla="*/ 81 w 106"/>
                <a:gd name="T49" fmla="*/ 83 h 83"/>
                <a:gd name="T50" fmla="*/ 88 w 106"/>
                <a:gd name="T51" fmla="*/ 81 h 83"/>
                <a:gd name="T52" fmla="*/ 94 w 106"/>
                <a:gd name="T53" fmla="*/ 79 h 83"/>
                <a:gd name="T54" fmla="*/ 99 w 106"/>
                <a:gd name="T55" fmla="*/ 75 h 83"/>
                <a:gd name="T56" fmla="*/ 103 w 106"/>
                <a:gd name="T57" fmla="*/ 69 h 83"/>
                <a:gd name="T58" fmla="*/ 103 w 106"/>
                <a:gd name="T59" fmla="*/ 69 h 83"/>
                <a:gd name="T60" fmla="*/ 105 w 106"/>
                <a:gd name="T61" fmla="*/ 65 h 83"/>
                <a:gd name="T62" fmla="*/ 106 w 106"/>
                <a:gd name="T63" fmla="*/ 60 h 83"/>
                <a:gd name="T64" fmla="*/ 106 w 106"/>
                <a:gd name="T65" fmla="*/ 55 h 83"/>
                <a:gd name="T66" fmla="*/ 105 w 106"/>
                <a:gd name="T67" fmla="*/ 51 h 83"/>
                <a:gd name="T68" fmla="*/ 104 w 106"/>
                <a:gd name="T69" fmla="*/ 47 h 83"/>
                <a:gd name="T70" fmla="*/ 102 w 106"/>
                <a:gd name="T71" fmla="*/ 43 h 83"/>
                <a:gd name="T72" fmla="*/ 98 w 106"/>
                <a:gd name="T73" fmla="*/ 39 h 83"/>
                <a:gd name="T74" fmla="*/ 94 w 106"/>
                <a:gd name="T75" fmla="*/ 36 h 83"/>
                <a:gd name="T76" fmla="*/ 94 w 106"/>
                <a:gd name="T77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83">
                  <a:moveTo>
                    <a:pt x="94" y="36"/>
                  </a:moveTo>
                  <a:lnTo>
                    <a:pt x="37" y="3"/>
                  </a:lnTo>
                  <a:lnTo>
                    <a:pt x="37" y="3"/>
                  </a:lnTo>
                  <a:lnTo>
                    <a:pt x="32" y="1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4" y="2"/>
                  </a:lnTo>
                  <a:lnTo>
                    <a:pt x="9" y="5"/>
                  </a:lnTo>
                  <a:lnTo>
                    <a:pt x="6" y="8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" y="31"/>
                  </a:lnTo>
                  <a:lnTo>
                    <a:pt x="2" y="36"/>
                  </a:lnTo>
                  <a:lnTo>
                    <a:pt x="4" y="39"/>
                  </a:lnTo>
                  <a:lnTo>
                    <a:pt x="8" y="43"/>
                  </a:lnTo>
                  <a:lnTo>
                    <a:pt x="13" y="47"/>
                  </a:lnTo>
                  <a:lnTo>
                    <a:pt x="69" y="79"/>
                  </a:lnTo>
                  <a:lnTo>
                    <a:pt x="69" y="79"/>
                  </a:lnTo>
                  <a:lnTo>
                    <a:pt x="75" y="81"/>
                  </a:lnTo>
                  <a:lnTo>
                    <a:pt x="81" y="83"/>
                  </a:lnTo>
                  <a:lnTo>
                    <a:pt x="81" y="83"/>
                  </a:lnTo>
                  <a:lnTo>
                    <a:pt x="88" y="81"/>
                  </a:lnTo>
                  <a:lnTo>
                    <a:pt x="94" y="79"/>
                  </a:lnTo>
                  <a:lnTo>
                    <a:pt x="99" y="75"/>
                  </a:lnTo>
                  <a:lnTo>
                    <a:pt x="103" y="69"/>
                  </a:lnTo>
                  <a:lnTo>
                    <a:pt x="103" y="69"/>
                  </a:lnTo>
                  <a:lnTo>
                    <a:pt x="105" y="65"/>
                  </a:lnTo>
                  <a:lnTo>
                    <a:pt x="106" y="60"/>
                  </a:lnTo>
                  <a:lnTo>
                    <a:pt x="106" y="55"/>
                  </a:lnTo>
                  <a:lnTo>
                    <a:pt x="105" y="51"/>
                  </a:lnTo>
                  <a:lnTo>
                    <a:pt x="104" y="47"/>
                  </a:lnTo>
                  <a:lnTo>
                    <a:pt x="102" y="43"/>
                  </a:lnTo>
                  <a:lnTo>
                    <a:pt x="98" y="39"/>
                  </a:lnTo>
                  <a:lnTo>
                    <a:pt x="94" y="36"/>
                  </a:lnTo>
                  <a:lnTo>
                    <a:pt x="9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22" name="Freeform 343">
              <a:extLst>
                <a:ext uri="{FF2B5EF4-FFF2-40B4-BE49-F238E27FC236}">
                  <a16:creationId xmlns:a16="http://schemas.microsoft.com/office/drawing/2014/main" id="{857ABBF6-76AD-4E30-8133-F117D1876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613" y="5216525"/>
              <a:ext cx="42863" cy="33337"/>
            </a:xfrm>
            <a:custGeom>
              <a:avLst/>
              <a:gdLst>
                <a:gd name="T0" fmla="*/ 95 w 107"/>
                <a:gd name="T1" fmla="*/ 36 h 83"/>
                <a:gd name="T2" fmla="*/ 38 w 107"/>
                <a:gd name="T3" fmla="*/ 4 h 83"/>
                <a:gd name="T4" fmla="*/ 38 w 107"/>
                <a:gd name="T5" fmla="*/ 4 h 83"/>
                <a:gd name="T6" fmla="*/ 33 w 107"/>
                <a:gd name="T7" fmla="*/ 2 h 83"/>
                <a:gd name="T8" fmla="*/ 28 w 107"/>
                <a:gd name="T9" fmla="*/ 0 h 83"/>
                <a:gd name="T10" fmla="*/ 23 w 107"/>
                <a:gd name="T11" fmla="*/ 0 h 83"/>
                <a:gd name="T12" fmla="*/ 20 w 107"/>
                <a:gd name="T13" fmla="*/ 2 h 83"/>
                <a:gd name="T14" fmla="*/ 15 w 107"/>
                <a:gd name="T15" fmla="*/ 3 h 83"/>
                <a:gd name="T16" fmla="*/ 10 w 107"/>
                <a:gd name="T17" fmla="*/ 6 h 83"/>
                <a:gd name="T18" fmla="*/ 6 w 107"/>
                <a:gd name="T19" fmla="*/ 9 h 83"/>
                <a:gd name="T20" fmla="*/ 4 w 107"/>
                <a:gd name="T21" fmla="*/ 14 h 83"/>
                <a:gd name="T22" fmla="*/ 4 w 107"/>
                <a:gd name="T23" fmla="*/ 14 h 83"/>
                <a:gd name="T24" fmla="*/ 2 w 107"/>
                <a:gd name="T25" fmla="*/ 17 h 83"/>
                <a:gd name="T26" fmla="*/ 2 w 107"/>
                <a:gd name="T27" fmla="*/ 22 h 83"/>
                <a:gd name="T28" fmla="*/ 0 w 107"/>
                <a:gd name="T29" fmla="*/ 27 h 83"/>
                <a:gd name="T30" fmla="*/ 2 w 107"/>
                <a:gd name="T31" fmla="*/ 32 h 83"/>
                <a:gd name="T32" fmla="*/ 3 w 107"/>
                <a:gd name="T33" fmla="*/ 36 h 83"/>
                <a:gd name="T34" fmla="*/ 6 w 107"/>
                <a:gd name="T35" fmla="*/ 40 h 83"/>
                <a:gd name="T36" fmla="*/ 9 w 107"/>
                <a:gd name="T37" fmla="*/ 44 h 83"/>
                <a:gd name="T38" fmla="*/ 14 w 107"/>
                <a:gd name="T39" fmla="*/ 47 h 83"/>
                <a:gd name="T40" fmla="*/ 70 w 107"/>
                <a:gd name="T41" fmla="*/ 80 h 83"/>
                <a:gd name="T42" fmla="*/ 70 w 107"/>
                <a:gd name="T43" fmla="*/ 80 h 83"/>
                <a:gd name="T44" fmla="*/ 76 w 107"/>
                <a:gd name="T45" fmla="*/ 82 h 83"/>
                <a:gd name="T46" fmla="*/ 83 w 107"/>
                <a:gd name="T47" fmla="*/ 83 h 83"/>
                <a:gd name="T48" fmla="*/ 83 w 107"/>
                <a:gd name="T49" fmla="*/ 83 h 83"/>
                <a:gd name="T50" fmla="*/ 89 w 107"/>
                <a:gd name="T51" fmla="*/ 82 h 83"/>
                <a:gd name="T52" fmla="*/ 95 w 107"/>
                <a:gd name="T53" fmla="*/ 80 h 83"/>
                <a:gd name="T54" fmla="*/ 100 w 107"/>
                <a:gd name="T55" fmla="*/ 76 h 83"/>
                <a:gd name="T56" fmla="*/ 104 w 107"/>
                <a:gd name="T57" fmla="*/ 70 h 83"/>
                <a:gd name="T58" fmla="*/ 104 w 107"/>
                <a:gd name="T59" fmla="*/ 70 h 83"/>
                <a:gd name="T60" fmla="*/ 106 w 107"/>
                <a:gd name="T61" fmla="*/ 65 h 83"/>
                <a:gd name="T62" fmla="*/ 107 w 107"/>
                <a:gd name="T63" fmla="*/ 62 h 83"/>
                <a:gd name="T64" fmla="*/ 107 w 107"/>
                <a:gd name="T65" fmla="*/ 57 h 83"/>
                <a:gd name="T66" fmla="*/ 106 w 107"/>
                <a:gd name="T67" fmla="*/ 52 h 83"/>
                <a:gd name="T68" fmla="*/ 105 w 107"/>
                <a:gd name="T69" fmla="*/ 47 h 83"/>
                <a:gd name="T70" fmla="*/ 102 w 107"/>
                <a:gd name="T71" fmla="*/ 44 h 83"/>
                <a:gd name="T72" fmla="*/ 99 w 107"/>
                <a:gd name="T73" fmla="*/ 40 h 83"/>
                <a:gd name="T74" fmla="*/ 95 w 107"/>
                <a:gd name="T75" fmla="*/ 36 h 83"/>
                <a:gd name="T76" fmla="*/ 95 w 107"/>
                <a:gd name="T77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7" h="83">
                  <a:moveTo>
                    <a:pt x="95" y="36"/>
                  </a:moveTo>
                  <a:lnTo>
                    <a:pt x="38" y="4"/>
                  </a:lnTo>
                  <a:lnTo>
                    <a:pt x="38" y="4"/>
                  </a:lnTo>
                  <a:lnTo>
                    <a:pt x="33" y="2"/>
                  </a:lnTo>
                  <a:lnTo>
                    <a:pt x="28" y="0"/>
                  </a:lnTo>
                  <a:lnTo>
                    <a:pt x="23" y="0"/>
                  </a:lnTo>
                  <a:lnTo>
                    <a:pt x="20" y="2"/>
                  </a:lnTo>
                  <a:lnTo>
                    <a:pt x="15" y="3"/>
                  </a:lnTo>
                  <a:lnTo>
                    <a:pt x="10" y="6"/>
                  </a:lnTo>
                  <a:lnTo>
                    <a:pt x="6" y="9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7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2" y="32"/>
                  </a:lnTo>
                  <a:lnTo>
                    <a:pt x="3" y="36"/>
                  </a:lnTo>
                  <a:lnTo>
                    <a:pt x="6" y="40"/>
                  </a:lnTo>
                  <a:lnTo>
                    <a:pt x="9" y="44"/>
                  </a:lnTo>
                  <a:lnTo>
                    <a:pt x="14" y="47"/>
                  </a:lnTo>
                  <a:lnTo>
                    <a:pt x="70" y="80"/>
                  </a:lnTo>
                  <a:lnTo>
                    <a:pt x="70" y="80"/>
                  </a:lnTo>
                  <a:lnTo>
                    <a:pt x="76" y="82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89" y="82"/>
                  </a:lnTo>
                  <a:lnTo>
                    <a:pt x="95" y="80"/>
                  </a:lnTo>
                  <a:lnTo>
                    <a:pt x="100" y="76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6" y="65"/>
                  </a:lnTo>
                  <a:lnTo>
                    <a:pt x="107" y="62"/>
                  </a:lnTo>
                  <a:lnTo>
                    <a:pt x="107" y="57"/>
                  </a:lnTo>
                  <a:lnTo>
                    <a:pt x="106" y="52"/>
                  </a:lnTo>
                  <a:lnTo>
                    <a:pt x="105" y="47"/>
                  </a:lnTo>
                  <a:lnTo>
                    <a:pt x="102" y="44"/>
                  </a:lnTo>
                  <a:lnTo>
                    <a:pt x="99" y="40"/>
                  </a:lnTo>
                  <a:lnTo>
                    <a:pt x="95" y="36"/>
                  </a:lnTo>
                  <a:lnTo>
                    <a:pt x="95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23" name="Freeform 344">
              <a:extLst>
                <a:ext uri="{FF2B5EF4-FFF2-40B4-BE49-F238E27FC236}">
                  <a16:creationId xmlns:a16="http://schemas.microsoft.com/office/drawing/2014/main" id="{DB1EEB5D-77A8-42E1-960F-EC86D7095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951" y="5184775"/>
              <a:ext cx="42863" cy="33337"/>
            </a:xfrm>
            <a:custGeom>
              <a:avLst/>
              <a:gdLst>
                <a:gd name="T0" fmla="*/ 71 w 108"/>
                <a:gd name="T1" fmla="*/ 4 h 82"/>
                <a:gd name="T2" fmla="*/ 13 w 108"/>
                <a:gd name="T3" fmla="*/ 35 h 82"/>
                <a:gd name="T4" fmla="*/ 13 w 108"/>
                <a:gd name="T5" fmla="*/ 35 h 82"/>
                <a:gd name="T6" fmla="*/ 9 w 108"/>
                <a:gd name="T7" fmla="*/ 38 h 82"/>
                <a:gd name="T8" fmla="*/ 6 w 108"/>
                <a:gd name="T9" fmla="*/ 42 h 82"/>
                <a:gd name="T10" fmla="*/ 3 w 108"/>
                <a:gd name="T11" fmla="*/ 46 h 82"/>
                <a:gd name="T12" fmla="*/ 1 w 108"/>
                <a:gd name="T13" fmla="*/ 50 h 82"/>
                <a:gd name="T14" fmla="*/ 0 w 108"/>
                <a:gd name="T15" fmla="*/ 55 h 82"/>
                <a:gd name="T16" fmla="*/ 1 w 108"/>
                <a:gd name="T17" fmla="*/ 59 h 82"/>
                <a:gd name="T18" fmla="*/ 1 w 108"/>
                <a:gd name="T19" fmla="*/ 64 h 82"/>
                <a:gd name="T20" fmla="*/ 3 w 108"/>
                <a:gd name="T21" fmla="*/ 68 h 82"/>
                <a:gd name="T22" fmla="*/ 3 w 108"/>
                <a:gd name="T23" fmla="*/ 68 h 82"/>
                <a:gd name="T24" fmla="*/ 7 w 108"/>
                <a:gd name="T25" fmla="*/ 74 h 82"/>
                <a:gd name="T26" fmla="*/ 13 w 108"/>
                <a:gd name="T27" fmla="*/ 78 h 82"/>
                <a:gd name="T28" fmla="*/ 19 w 108"/>
                <a:gd name="T29" fmla="*/ 80 h 82"/>
                <a:gd name="T30" fmla="*/ 25 w 108"/>
                <a:gd name="T31" fmla="*/ 82 h 82"/>
                <a:gd name="T32" fmla="*/ 25 w 108"/>
                <a:gd name="T33" fmla="*/ 82 h 82"/>
                <a:gd name="T34" fmla="*/ 31 w 108"/>
                <a:gd name="T35" fmla="*/ 80 h 82"/>
                <a:gd name="T36" fmla="*/ 37 w 108"/>
                <a:gd name="T37" fmla="*/ 78 h 82"/>
                <a:gd name="T38" fmla="*/ 95 w 108"/>
                <a:gd name="T39" fmla="*/ 47 h 82"/>
                <a:gd name="T40" fmla="*/ 95 w 108"/>
                <a:gd name="T41" fmla="*/ 47 h 82"/>
                <a:gd name="T42" fmla="*/ 98 w 108"/>
                <a:gd name="T43" fmla="*/ 43 h 82"/>
                <a:gd name="T44" fmla="*/ 102 w 108"/>
                <a:gd name="T45" fmla="*/ 40 h 82"/>
                <a:gd name="T46" fmla="*/ 104 w 108"/>
                <a:gd name="T47" fmla="*/ 36 h 82"/>
                <a:gd name="T48" fmla="*/ 107 w 108"/>
                <a:gd name="T49" fmla="*/ 31 h 82"/>
                <a:gd name="T50" fmla="*/ 108 w 108"/>
                <a:gd name="T51" fmla="*/ 28 h 82"/>
                <a:gd name="T52" fmla="*/ 108 w 108"/>
                <a:gd name="T53" fmla="*/ 23 h 82"/>
                <a:gd name="T54" fmla="*/ 107 w 108"/>
                <a:gd name="T55" fmla="*/ 18 h 82"/>
                <a:gd name="T56" fmla="*/ 104 w 108"/>
                <a:gd name="T57" fmla="*/ 13 h 82"/>
                <a:gd name="T58" fmla="*/ 104 w 108"/>
                <a:gd name="T59" fmla="*/ 13 h 82"/>
                <a:gd name="T60" fmla="*/ 102 w 108"/>
                <a:gd name="T61" fmla="*/ 8 h 82"/>
                <a:gd name="T62" fmla="*/ 98 w 108"/>
                <a:gd name="T63" fmla="*/ 6 h 82"/>
                <a:gd name="T64" fmla="*/ 93 w 108"/>
                <a:gd name="T65" fmla="*/ 2 h 82"/>
                <a:gd name="T66" fmla="*/ 90 w 108"/>
                <a:gd name="T67" fmla="*/ 1 h 82"/>
                <a:gd name="T68" fmla="*/ 85 w 108"/>
                <a:gd name="T69" fmla="*/ 0 h 82"/>
                <a:gd name="T70" fmla="*/ 80 w 108"/>
                <a:gd name="T71" fmla="*/ 0 h 82"/>
                <a:gd name="T72" fmla="*/ 75 w 108"/>
                <a:gd name="T73" fmla="*/ 1 h 82"/>
                <a:gd name="T74" fmla="*/ 71 w 108"/>
                <a:gd name="T75" fmla="*/ 4 h 82"/>
                <a:gd name="T76" fmla="*/ 71 w 108"/>
                <a:gd name="T77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8" h="82">
                  <a:moveTo>
                    <a:pt x="71" y="4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9" y="38"/>
                  </a:lnTo>
                  <a:lnTo>
                    <a:pt x="6" y="42"/>
                  </a:lnTo>
                  <a:lnTo>
                    <a:pt x="3" y="46"/>
                  </a:lnTo>
                  <a:lnTo>
                    <a:pt x="1" y="50"/>
                  </a:lnTo>
                  <a:lnTo>
                    <a:pt x="0" y="55"/>
                  </a:lnTo>
                  <a:lnTo>
                    <a:pt x="1" y="59"/>
                  </a:lnTo>
                  <a:lnTo>
                    <a:pt x="1" y="64"/>
                  </a:lnTo>
                  <a:lnTo>
                    <a:pt x="3" y="68"/>
                  </a:lnTo>
                  <a:lnTo>
                    <a:pt x="3" y="68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19" y="80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31" y="80"/>
                  </a:lnTo>
                  <a:lnTo>
                    <a:pt x="37" y="78"/>
                  </a:lnTo>
                  <a:lnTo>
                    <a:pt x="95" y="47"/>
                  </a:lnTo>
                  <a:lnTo>
                    <a:pt x="95" y="47"/>
                  </a:lnTo>
                  <a:lnTo>
                    <a:pt x="98" y="43"/>
                  </a:lnTo>
                  <a:lnTo>
                    <a:pt x="102" y="40"/>
                  </a:lnTo>
                  <a:lnTo>
                    <a:pt x="104" y="36"/>
                  </a:lnTo>
                  <a:lnTo>
                    <a:pt x="107" y="31"/>
                  </a:lnTo>
                  <a:lnTo>
                    <a:pt x="108" y="28"/>
                  </a:lnTo>
                  <a:lnTo>
                    <a:pt x="108" y="23"/>
                  </a:lnTo>
                  <a:lnTo>
                    <a:pt x="107" y="18"/>
                  </a:lnTo>
                  <a:lnTo>
                    <a:pt x="104" y="13"/>
                  </a:lnTo>
                  <a:lnTo>
                    <a:pt x="104" y="13"/>
                  </a:lnTo>
                  <a:lnTo>
                    <a:pt x="102" y="8"/>
                  </a:lnTo>
                  <a:lnTo>
                    <a:pt x="98" y="6"/>
                  </a:lnTo>
                  <a:lnTo>
                    <a:pt x="93" y="2"/>
                  </a:lnTo>
                  <a:lnTo>
                    <a:pt x="90" y="1"/>
                  </a:lnTo>
                  <a:lnTo>
                    <a:pt x="85" y="0"/>
                  </a:lnTo>
                  <a:lnTo>
                    <a:pt x="80" y="0"/>
                  </a:lnTo>
                  <a:lnTo>
                    <a:pt x="75" y="1"/>
                  </a:lnTo>
                  <a:lnTo>
                    <a:pt x="71" y="4"/>
                  </a:lnTo>
                  <a:lnTo>
                    <a:pt x="7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24" name="Freeform 345">
              <a:extLst>
                <a:ext uri="{FF2B5EF4-FFF2-40B4-BE49-F238E27FC236}">
                  <a16:creationId xmlns:a16="http://schemas.microsoft.com/office/drawing/2014/main" id="{880983FD-AC8A-4448-A62D-9AEB4C51AA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9401" y="4933950"/>
              <a:ext cx="273050" cy="450850"/>
            </a:xfrm>
            <a:custGeom>
              <a:avLst/>
              <a:gdLst>
                <a:gd name="T0" fmla="*/ 679 w 687"/>
                <a:gd name="T1" fmla="*/ 68 h 1136"/>
                <a:gd name="T2" fmla="*/ 639 w 687"/>
                <a:gd name="T3" fmla="*/ 20 h 1136"/>
                <a:gd name="T4" fmla="*/ 577 w 687"/>
                <a:gd name="T5" fmla="*/ 0 h 1136"/>
                <a:gd name="T6" fmla="*/ 525 w 687"/>
                <a:gd name="T7" fmla="*/ 14 h 1136"/>
                <a:gd name="T8" fmla="*/ 481 w 687"/>
                <a:gd name="T9" fmla="*/ 58 h 1136"/>
                <a:gd name="T10" fmla="*/ 466 w 687"/>
                <a:gd name="T11" fmla="*/ 111 h 1136"/>
                <a:gd name="T12" fmla="*/ 229 w 687"/>
                <a:gd name="T13" fmla="*/ 429 h 1136"/>
                <a:gd name="T14" fmla="*/ 151 w 687"/>
                <a:gd name="T15" fmla="*/ 407 h 1136"/>
                <a:gd name="T16" fmla="*/ 79 w 687"/>
                <a:gd name="T17" fmla="*/ 425 h 1136"/>
                <a:gd name="T18" fmla="*/ 18 w 687"/>
                <a:gd name="T19" fmla="*/ 486 h 1136"/>
                <a:gd name="T20" fmla="*/ 0 w 687"/>
                <a:gd name="T21" fmla="*/ 558 h 1136"/>
                <a:gd name="T22" fmla="*/ 25 w 687"/>
                <a:gd name="T23" fmla="*/ 644 h 1136"/>
                <a:gd name="T24" fmla="*/ 92 w 687"/>
                <a:gd name="T25" fmla="*/ 699 h 1136"/>
                <a:gd name="T26" fmla="*/ 156 w 687"/>
                <a:gd name="T27" fmla="*/ 710 h 1136"/>
                <a:gd name="T28" fmla="*/ 174 w 687"/>
                <a:gd name="T29" fmla="*/ 970 h 1136"/>
                <a:gd name="T30" fmla="*/ 159 w 687"/>
                <a:gd name="T31" fmla="*/ 1036 h 1136"/>
                <a:gd name="T32" fmla="*/ 184 w 687"/>
                <a:gd name="T33" fmla="*/ 1095 h 1136"/>
                <a:gd name="T34" fmla="*/ 237 w 687"/>
                <a:gd name="T35" fmla="*/ 1130 h 1136"/>
                <a:gd name="T36" fmla="*/ 291 w 687"/>
                <a:gd name="T37" fmla="*/ 1133 h 1136"/>
                <a:gd name="T38" fmla="*/ 348 w 687"/>
                <a:gd name="T39" fmla="*/ 1103 h 1136"/>
                <a:gd name="T40" fmla="*/ 378 w 687"/>
                <a:gd name="T41" fmla="*/ 1047 h 1136"/>
                <a:gd name="T42" fmla="*/ 375 w 687"/>
                <a:gd name="T43" fmla="*/ 993 h 1136"/>
                <a:gd name="T44" fmla="*/ 342 w 687"/>
                <a:gd name="T45" fmla="*/ 941 h 1136"/>
                <a:gd name="T46" fmla="*/ 286 w 687"/>
                <a:gd name="T47" fmla="*/ 916 h 1136"/>
                <a:gd name="T48" fmla="*/ 267 w 687"/>
                <a:gd name="T49" fmla="*/ 656 h 1136"/>
                <a:gd name="T50" fmla="*/ 301 w 687"/>
                <a:gd name="T51" fmla="*/ 580 h 1136"/>
                <a:gd name="T52" fmla="*/ 298 w 687"/>
                <a:gd name="T53" fmla="*/ 525 h 1136"/>
                <a:gd name="T54" fmla="*/ 529 w 687"/>
                <a:gd name="T55" fmla="*/ 210 h 1136"/>
                <a:gd name="T56" fmla="*/ 577 w 687"/>
                <a:gd name="T57" fmla="*/ 221 h 1136"/>
                <a:gd name="T58" fmla="*/ 639 w 687"/>
                <a:gd name="T59" fmla="*/ 203 h 1136"/>
                <a:gd name="T60" fmla="*/ 679 w 687"/>
                <a:gd name="T61" fmla="*/ 154 h 1136"/>
                <a:gd name="T62" fmla="*/ 225 w 687"/>
                <a:gd name="T63" fmla="*/ 983 h 1136"/>
                <a:gd name="T64" fmla="*/ 270 w 687"/>
                <a:gd name="T65" fmla="*/ 964 h 1136"/>
                <a:gd name="T66" fmla="*/ 313 w 687"/>
                <a:gd name="T67" fmla="*/ 982 h 1136"/>
                <a:gd name="T68" fmla="*/ 331 w 687"/>
                <a:gd name="T69" fmla="*/ 1025 h 1136"/>
                <a:gd name="T70" fmla="*/ 294 w 687"/>
                <a:gd name="T71" fmla="*/ 1080 h 1136"/>
                <a:gd name="T72" fmla="*/ 236 w 687"/>
                <a:gd name="T73" fmla="*/ 1076 h 1136"/>
                <a:gd name="T74" fmla="*/ 208 w 687"/>
                <a:gd name="T75" fmla="*/ 1025 h 1136"/>
                <a:gd name="T76" fmla="*/ 235 w 687"/>
                <a:gd name="T77" fmla="*/ 578 h 1136"/>
                <a:gd name="T78" fmla="*/ 210 w 687"/>
                <a:gd name="T79" fmla="*/ 621 h 1136"/>
                <a:gd name="T80" fmla="*/ 151 w 687"/>
                <a:gd name="T81" fmla="*/ 645 h 1136"/>
                <a:gd name="T82" fmla="*/ 102 w 687"/>
                <a:gd name="T83" fmla="*/ 628 h 1136"/>
                <a:gd name="T84" fmla="*/ 67 w 687"/>
                <a:gd name="T85" fmla="*/ 576 h 1136"/>
                <a:gd name="T86" fmla="*/ 67 w 687"/>
                <a:gd name="T87" fmla="*/ 542 h 1136"/>
                <a:gd name="T88" fmla="*/ 91 w 687"/>
                <a:gd name="T89" fmla="*/ 497 h 1136"/>
                <a:gd name="T90" fmla="*/ 133 w 687"/>
                <a:gd name="T91" fmla="*/ 474 h 1136"/>
                <a:gd name="T92" fmla="*/ 182 w 687"/>
                <a:gd name="T93" fmla="*/ 479 h 1136"/>
                <a:gd name="T94" fmla="*/ 216 w 687"/>
                <a:gd name="T95" fmla="*/ 503 h 1136"/>
                <a:gd name="T96" fmla="*/ 235 w 687"/>
                <a:gd name="T97" fmla="*/ 540 h 1136"/>
                <a:gd name="T98" fmla="*/ 235 w 687"/>
                <a:gd name="T99" fmla="*/ 578 h 1136"/>
                <a:gd name="T100" fmla="*/ 549 w 687"/>
                <a:gd name="T101" fmla="*/ 165 h 1136"/>
                <a:gd name="T102" fmla="*/ 518 w 687"/>
                <a:gd name="T103" fmla="*/ 125 h 1136"/>
                <a:gd name="T104" fmla="*/ 522 w 687"/>
                <a:gd name="T105" fmla="*/ 87 h 1136"/>
                <a:gd name="T106" fmla="*/ 577 w 687"/>
                <a:gd name="T107" fmla="*/ 50 h 1136"/>
                <a:gd name="T108" fmla="*/ 628 w 687"/>
                <a:gd name="T109" fmla="*/ 77 h 1136"/>
                <a:gd name="T110" fmla="*/ 633 w 687"/>
                <a:gd name="T111" fmla="*/ 135 h 1136"/>
                <a:gd name="T112" fmla="*/ 577 w 687"/>
                <a:gd name="T113" fmla="*/ 172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7" h="1136">
                  <a:moveTo>
                    <a:pt x="687" y="111"/>
                  </a:moveTo>
                  <a:lnTo>
                    <a:pt x="687" y="111"/>
                  </a:lnTo>
                  <a:lnTo>
                    <a:pt x="687" y="100"/>
                  </a:lnTo>
                  <a:lnTo>
                    <a:pt x="686" y="89"/>
                  </a:lnTo>
                  <a:lnTo>
                    <a:pt x="682" y="78"/>
                  </a:lnTo>
                  <a:lnTo>
                    <a:pt x="679" y="68"/>
                  </a:lnTo>
                  <a:lnTo>
                    <a:pt x="674" y="58"/>
                  </a:lnTo>
                  <a:lnTo>
                    <a:pt x="669" y="50"/>
                  </a:lnTo>
                  <a:lnTo>
                    <a:pt x="662" y="41"/>
                  </a:lnTo>
                  <a:lnTo>
                    <a:pt x="655" y="33"/>
                  </a:lnTo>
                  <a:lnTo>
                    <a:pt x="648" y="26"/>
                  </a:lnTo>
                  <a:lnTo>
                    <a:pt x="639" y="20"/>
                  </a:lnTo>
                  <a:lnTo>
                    <a:pt x="630" y="14"/>
                  </a:lnTo>
                  <a:lnTo>
                    <a:pt x="620" y="9"/>
                  </a:lnTo>
                  <a:lnTo>
                    <a:pt x="610" y="5"/>
                  </a:lnTo>
                  <a:lnTo>
                    <a:pt x="600" y="3"/>
                  </a:lnTo>
                  <a:lnTo>
                    <a:pt x="589" y="2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566" y="2"/>
                  </a:lnTo>
                  <a:lnTo>
                    <a:pt x="555" y="3"/>
                  </a:lnTo>
                  <a:lnTo>
                    <a:pt x="544" y="5"/>
                  </a:lnTo>
                  <a:lnTo>
                    <a:pt x="535" y="9"/>
                  </a:lnTo>
                  <a:lnTo>
                    <a:pt x="525" y="14"/>
                  </a:lnTo>
                  <a:lnTo>
                    <a:pt x="516" y="20"/>
                  </a:lnTo>
                  <a:lnTo>
                    <a:pt x="507" y="26"/>
                  </a:lnTo>
                  <a:lnTo>
                    <a:pt x="499" y="33"/>
                  </a:lnTo>
                  <a:lnTo>
                    <a:pt x="492" y="41"/>
                  </a:lnTo>
                  <a:lnTo>
                    <a:pt x="486" y="50"/>
                  </a:lnTo>
                  <a:lnTo>
                    <a:pt x="481" y="58"/>
                  </a:lnTo>
                  <a:lnTo>
                    <a:pt x="476" y="68"/>
                  </a:lnTo>
                  <a:lnTo>
                    <a:pt x="472" y="78"/>
                  </a:lnTo>
                  <a:lnTo>
                    <a:pt x="469" y="89"/>
                  </a:lnTo>
                  <a:lnTo>
                    <a:pt x="468" y="100"/>
                  </a:lnTo>
                  <a:lnTo>
                    <a:pt x="466" y="111"/>
                  </a:lnTo>
                  <a:lnTo>
                    <a:pt x="466" y="111"/>
                  </a:lnTo>
                  <a:lnTo>
                    <a:pt x="468" y="125"/>
                  </a:lnTo>
                  <a:lnTo>
                    <a:pt x="470" y="140"/>
                  </a:lnTo>
                  <a:lnTo>
                    <a:pt x="475" y="153"/>
                  </a:lnTo>
                  <a:lnTo>
                    <a:pt x="481" y="165"/>
                  </a:lnTo>
                  <a:lnTo>
                    <a:pt x="229" y="429"/>
                  </a:lnTo>
                  <a:lnTo>
                    <a:pt x="229" y="429"/>
                  </a:lnTo>
                  <a:lnTo>
                    <a:pt x="211" y="419"/>
                  </a:lnTo>
                  <a:lnTo>
                    <a:pt x="192" y="413"/>
                  </a:lnTo>
                  <a:lnTo>
                    <a:pt x="182" y="411"/>
                  </a:lnTo>
                  <a:lnTo>
                    <a:pt x="172" y="408"/>
                  </a:lnTo>
                  <a:lnTo>
                    <a:pt x="162" y="407"/>
                  </a:lnTo>
                  <a:lnTo>
                    <a:pt x="151" y="407"/>
                  </a:lnTo>
                  <a:lnTo>
                    <a:pt x="151" y="407"/>
                  </a:lnTo>
                  <a:lnTo>
                    <a:pt x="135" y="407"/>
                  </a:lnTo>
                  <a:lnTo>
                    <a:pt x="121" y="410"/>
                  </a:lnTo>
                  <a:lnTo>
                    <a:pt x="105" y="414"/>
                  </a:lnTo>
                  <a:lnTo>
                    <a:pt x="92" y="419"/>
                  </a:lnTo>
                  <a:lnTo>
                    <a:pt x="79" y="425"/>
                  </a:lnTo>
                  <a:lnTo>
                    <a:pt x="66" y="432"/>
                  </a:lnTo>
                  <a:lnTo>
                    <a:pt x="55" y="442"/>
                  </a:lnTo>
                  <a:lnTo>
                    <a:pt x="44" y="452"/>
                  </a:lnTo>
                  <a:lnTo>
                    <a:pt x="34" y="462"/>
                  </a:lnTo>
                  <a:lnTo>
                    <a:pt x="25" y="474"/>
                  </a:lnTo>
                  <a:lnTo>
                    <a:pt x="18" y="486"/>
                  </a:lnTo>
                  <a:lnTo>
                    <a:pt x="12" y="500"/>
                  </a:lnTo>
                  <a:lnTo>
                    <a:pt x="6" y="514"/>
                  </a:lnTo>
                  <a:lnTo>
                    <a:pt x="2" y="528"/>
                  </a:lnTo>
                  <a:lnTo>
                    <a:pt x="0" y="543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0" y="574"/>
                  </a:lnTo>
                  <a:lnTo>
                    <a:pt x="2" y="590"/>
                  </a:lnTo>
                  <a:lnTo>
                    <a:pt x="6" y="604"/>
                  </a:lnTo>
                  <a:lnTo>
                    <a:pt x="12" y="617"/>
                  </a:lnTo>
                  <a:lnTo>
                    <a:pt x="18" y="630"/>
                  </a:lnTo>
                  <a:lnTo>
                    <a:pt x="25" y="644"/>
                  </a:lnTo>
                  <a:lnTo>
                    <a:pt x="34" y="656"/>
                  </a:lnTo>
                  <a:lnTo>
                    <a:pt x="44" y="666"/>
                  </a:lnTo>
                  <a:lnTo>
                    <a:pt x="55" y="676"/>
                  </a:lnTo>
                  <a:lnTo>
                    <a:pt x="66" y="684"/>
                  </a:lnTo>
                  <a:lnTo>
                    <a:pt x="79" y="692"/>
                  </a:lnTo>
                  <a:lnTo>
                    <a:pt x="92" y="699"/>
                  </a:lnTo>
                  <a:lnTo>
                    <a:pt x="105" y="704"/>
                  </a:lnTo>
                  <a:lnTo>
                    <a:pt x="121" y="707"/>
                  </a:lnTo>
                  <a:lnTo>
                    <a:pt x="135" y="710"/>
                  </a:lnTo>
                  <a:lnTo>
                    <a:pt x="151" y="711"/>
                  </a:lnTo>
                  <a:lnTo>
                    <a:pt x="151" y="711"/>
                  </a:lnTo>
                  <a:lnTo>
                    <a:pt x="156" y="710"/>
                  </a:lnTo>
                  <a:lnTo>
                    <a:pt x="212" y="930"/>
                  </a:lnTo>
                  <a:lnTo>
                    <a:pt x="212" y="930"/>
                  </a:lnTo>
                  <a:lnTo>
                    <a:pt x="200" y="939"/>
                  </a:lnTo>
                  <a:lnTo>
                    <a:pt x="190" y="948"/>
                  </a:lnTo>
                  <a:lnTo>
                    <a:pt x="181" y="959"/>
                  </a:lnTo>
                  <a:lnTo>
                    <a:pt x="174" y="970"/>
                  </a:lnTo>
                  <a:lnTo>
                    <a:pt x="168" y="983"/>
                  </a:lnTo>
                  <a:lnTo>
                    <a:pt x="163" y="996"/>
                  </a:lnTo>
                  <a:lnTo>
                    <a:pt x="160" y="1010"/>
                  </a:lnTo>
                  <a:lnTo>
                    <a:pt x="159" y="1025"/>
                  </a:lnTo>
                  <a:lnTo>
                    <a:pt x="159" y="1025"/>
                  </a:lnTo>
                  <a:lnTo>
                    <a:pt x="159" y="1036"/>
                  </a:lnTo>
                  <a:lnTo>
                    <a:pt x="162" y="1047"/>
                  </a:lnTo>
                  <a:lnTo>
                    <a:pt x="164" y="1058"/>
                  </a:lnTo>
                  <a:lnTo>
                    <a:pt x="168" y="1067"/>
                  </a:lnTo>
                  <a:lnTo>
                    <a:pt x="172" y="1077"/>
                  </a:lnTo>
                  <a:lnTo>
                    <a:pt x="178" y="1086"/>
                  </a:lnTo>
                  <a:lnTo>
                    <a:pt x="184" y="1095"/>
                  </a:lnTo>
                  <a:lnTo>
                    <a:pt x="192" y="1103"/>
                  </a:lnTo>
                  <a:lnTo>
                    <a:pt x="199" y="1110"/>
                  </a:lnTo>
                  <a:lnTo>
                    <a:pt x="208" y="1116"/>
                  </a:lnTo>
                  <a:lnTo>
                    <a:pt x="217" y="1121"/>
                  </a:lnTo>
                  <a:lnTo>
                    <a:pt x="226" y="1126"/>
                  </a:lnTo>
                  <a:lnTo>
                    <a:pt x="237" y="1130"/>
                  </a:lnTo>
                  <a:lnTo>
                    <a:pt x="247" y="1133"/>
                  </a:lnTo>
                  <a:lnTo>
                    <a:pt x="259" y="1134"/>
                  </a:lnTo>
                  <a:lnTo>
                    <a:pt x="270" y="1136"/>
                  </a:lnTo>
                  <a:lnTo>
                    <a:pt x="270" y="1136"/>
                  </a:lnTo>
                  <a:lnTo>
                    <a:pt x="280" y="1134"/>
                  </a:lnTo>
                  <a:lnTo>
                    <a:pt x="291" y="1133"/>
                  </a:lnTo>
                  <a:lnTo>
                    <a:pt x="302" y="1130"/>
                  </a:lnTo>
                  <a:lnTo>
                    <a:pt x="313" y="1126"/>
                  </a:lnTo>
                  <a:lnTo>
                    <a:pt x="322" y="1121"/>
                  </a:lnTo>
                  <a:lnTo>
                    <a:pt x="331" y="1116"/>
                  </a:lnTo>
                  <a:lnTo>
                    <a:pt x="339" y="1110"/>
                  </a:lnTo>
                  <a:lnTo>
                    <a:pt x="348" y="1103"/>
                  </a:lnTo>
                  <a:lnTo>
                    <a:pt x="355" y="1095"/>
                  </a:lnTo>
                  <a:lnTo>
                    <a:pt x="361" y="1086"/>
                  </a:lnTo>
                  <a:lnTo>
                    <a:pt x="367" y="1077"/>
                  </a:lnTo>
                  <a:lnTo>
                    <a:pt x="372" y="1067"/>
                  </a:lnTo>
                  <a:lnTo>
                    <a:pt x="375" y="1058"/>
                  </a:lnTo>
                  <a:lnTo>
                    <a:pt x="378" y="1047"/>
                  </a:lnTo>
                  <a:lnTo>
                    <a:pt x="379" y="1036"/>
                  </a:lnTo>
                  <a:lnTo>
                    <a:pt x="380" y="1025"/>
                  </a:lnTo>
                  <a:lnTo>
                    <a:pt x="380" y="1025"/>
                  </a:lnTo>
                  <a:lnTo>
                    <a:pt x="379" y="1014"/>
                  </a:lnTo>
                  <a:lnTo>
                    <a:pt x="378" y="1004"/>
                  </a:lnTo>
                  <a:lnTo>
                    <a:pt x="375" y="993"/>
                  </a:lnTo>
                  <a:lnTo>
                    <a:pt x="372" y="983"/>
                  </a:lnTo>
                  <a:lnTo>
                    <a:pt x="368" y="974"/>
                  </a:lnTo>
                  <a:lnTo>
                    <a:pt x="362" y="965"/>
                  </a:lnTo>
                  <a:lnTo>
                    <a:pt x="356" y="957"/>
                  </a:lnTo>
                  <a:lnTo>
                    <a:pt x="350" y="948"/>
                  </a:lnTo>
                  <a:lnTo>
                    <a:pt x="342" y="941"/>
                  </a:lnTo>
                  <a:lnTo>
                    <a:pt x="334" y="935"/>
                  </a:lnTo>
                  <a:lnTo>
                    <a:pt x="326" y="929"/>
                  </a:lnTo>
                  <a:lnTo>
                    <a:pt x="316" y="924"/>
                  </a:lnTo>
                  <a:lnTo>
                    <a:pt x="307" y="921"/>
                  </a:lnTo>
                  <a:lnTo>
                    <a:pt x="297" y="918"/>
                  </a:lnTo>
                  <a:lnTo>
                    <a:pt x="286" y="916"/>
                  </a:lnTo>
                  <a:lnTo>
                    <a:pt x="276" y="915"/>
                  </a:lnTo>
                  <a:lnTo>
                    <a:pt x="219" y="694"/>
                  </a:lnTo>
                  <a:lnTo>
                    <a:pt x="219" y="694"/>
                  </a:lnTo>
                  <a:lnTo>
                    <a:pt x="237" y="683"/>
                  </a:lnTo>
                  <a:lnTo>
                    <a:pt x="253" y="670"/>
                  </a:lnTo>
                  <a:lnTo>
                    <a:pt x="267" y="656"/>
                  </a:lnTo>
                  <a:lnTo>
                    <a:pt x="279" y="639"/>
                  </a:lnTo>
                  <a:lnTo>
                    <a:pt x="289" y="621"/>
                  </a:lnTo>
                  <a:lnTo>
                    <a:pt x="294" y="611"/>
                  </a:lnTo>
                  <a:lnTo>
                    <a:pt x="296" y="602"/>
                  </a:lnTo>
                  <a:lnTo>
                    <a:pt x="300" y="591"/>
                  </a:lnTo>
                  <a:lnTo>
                    <a:pt x="301" y="580"/>
                  </a:lnTo>
                  <a:lnTo>
                    <a:pt x="302" y="569"/>
                  </a:lnTo>
                  <a:lnTo>
                    <a:pt x="302" y="558"/>
                  </a:lnTo>
                  <a:lnTo>
                    <a:pt x="302" y="558"/>
                  </a:lnTo>
                  <a:lnTo>
                    <a:pt x="302" y="548"/>
                  </a:lnTo>
                  <a:lnTo>
                    <a:pt x="301" y="536"/>
                  </a:lnTo>
                  <a:lnTo>
                    <a:pt x="298" y="525"/>
                  </a:lnTo>
                  <a:lnTo>
                    <a:pt x="296" y="514"/>
                  </a:lnTo>
                  <a:lnTo>
                    <a:pt x="292" y="503"/>
                  </a:lnTo>
                  <a:lnTo>
                    <a:pt x="288" y="494"/>
                  </a:lnTo>
                  <a:lnTo>
                    <a:pt x="283" y="484"/>
                  </a:lnTo>
                  <a:lnTo>
                    <a:pt x="277" y="474"/>
                  </a:lnTo>
                  <a:lnTo>
                    <a:pt x="529" y="210"/>
                  </a:lnTo>
                  <a:lnTo>
                    <a:pt x="529" y="210"/>
                  </a:lnTo>
                  <a:lnTo>
                    <a:pt x="540" y="215"/>
                  </a:lnTo>
                  <a:lnTo>
                    <a:pt x="552" y="219"/>
                  </a:lnTo>
                  <a:lnTo>
                    <a:pt x="565" y="221"/>
                  </a:lnTo>
                  <a:lnTo>
                    <a:pt x="577" y="221"/>
                  </a:lnTo>
                  <a:lnTo>
                    <a:pt x="577" y="221"/>
                  </a:lnTo>
                  <a:lnTo>
                    <a:pt x="589" y="221"/>
                  </a:lnTo>
                  <a:lnTo>
                    <a:pt x="600" y="219"/>
                  </a:lnTo>
                  <a:lnTo>
                    <a:pt x="610" y="216"/>
                  </a:lnTo>
                  <a:lnTo>
                    <a:pt x="620" y="213"/>
                  </a:lnTo>
                  <a:lnTo>
                    <a:pt x="630" y="208"/>
                  </a:lnTo>
                  <a:lnTo>
                    <a:pt x="639" y="203"/>
                  </a:lnTo>
                  <a:lnTo>
                    <a:pt x="648" y="196"/>
                  </a:lnTo>
                  <a:lnTo>
                    <a:pt x="655" y="189"/>
                  </a:lnTo>
                  <a:lnTo>
                    <a:pt x="662" y="182"/>
                  </a:lnTo>
                  <a:lnTo>
                    <a:pt x="669" y="173"/>
                  </a:lnTo>
                  <a:lnTo>
                    <a:pt x="674" y="164"/>
                  </a:lnTo>
                  <a:lnTo>
                    <a:pt x="679" y="154"/>
                  </a:lnTo>
                  <a:lnTo>
                    <a:pt x="682" y="144"/>
                  </a:lnTo>
                  <a:lnTo>
                    <a:pt x="686" y="134"/>
                  </a:lnTo>
                  <a:lnTo>
                    <a:pt x="687" y="123"/>
                  </a:lnTo>
                  <a:lnTo>
                    <a:pt x="687" y="111"/>
                  </a:lnTo>
                  <a:lnTo>
                    <a:pt x="687" y="111"/>
                  </a:lnTo>
                  <a:close/>
                  <a:moveTo>
                    <a:pt x="225" y="983"/>
                  </a:moveTo>
                  <a:lnTo>
                    <a:pt x="225" y="983"/>
                  </a:lnTo>
                  <a:lnTo>
                    <a:pt x="235" y="975"/>
                  </a:lnTo>
                  <a:lnTo>
                    <a:pt x="244" y="969"/>
                  </a:lnTo>
                  <a:lnTo>
                    <a:pt x="256" y="965"/>
                  </a:lnTo>
                  <a:lnTo>
                    <a:pt x="270" y="964"/>
                  </a:lnTo>
                  <a:lnTo>
                    <a:pt x="270" y="964"/>
                  </a:lnTo>
                  <a:lnTo>
                    <a:pt x="279" y="965"/>
                  </a:lnTo>
                  <a:lnTo>
                    <a:pt x="289" y="968"/>
                  </a:lnTo>
                  <a:lnTo>
                    <a:pt x="289" y="968"/>
                  </a:lnTo>
                  <a:lnTo>
                    <a:pt x="297" y="971"/>
                  </a:lnTo>
                  <a:lnTo>
                    <a:pt x="306" y="976"/>
                  </a:lnTo>
                  <a:lnTo>
                    <a:pt x="313" y="982"/>
                  </a:lnTo>
                  <a:lnTo>
                    <a:pt x="319" y="989"/>
                  </a:lnTo>
                  <a:lnTo>
                    <a:pt x="324" y="996"/>
                  </a:lnTo>
                  <a:lnTo>
                    <a:pt x="327" y="1006"/>
                  </a:lnTo>
                  <a:lnTo>
                    <a:pt x="330" y="1014"/>
                  </a:lnTo>
                  <a:lnTo>
                    <a:pt x="331" y="1025"/>
                  </a:lnTo>
                  <a:lnTo>
                    <a:pt x="331" y="1025"/>
                  </a:lnTo>
                  <a:lnTo>
                    <a:pt x="330" y="1037"/>
                  </a:lnTo>
                  <a:lnTo>
                    <a:pt x="326" y="1048"/>
                  </a:lnTo>
                  <a:lnTo>
                    <a:pt x="320" y="1059"/>
                  </a:lnTo>
                  <a:lnTo>
                    <a:pt x="313" y="1068"/>
                  </a:lnTo>
                  <a:lnTo>
                    <a:pt x="303" y="1076"/>
                  </a:lnTo>
                  <a:lnTo>
                    <a:pt x="294" y="1080"/>
                  </a:lnTo>
                  <a:lnTo>
                    <a:pt x="282" y="1084"/>
                  </a:lnTo>
                  <a:lnTo>
                    <a:pt x="270" y="1085"/>
                  </a:lnTo>
                  <a:lnTo>
                    <a:pt x="270" y="1085"/>
                  </a:lnTo>
                  <a:lnTo>
                    <a:pt x="258" y="1084"/>
                  </a:lnTo>
                  <a:lnTo>
                    <a:pt x="246" y="1080"/>
                  </a:lnTo>
                  <a:lnTo>
                    <a:pt x="236" y="1076"/>
                  </a:lnTo>
                  <a:lnTo>
                    <a:pt x="226" y="1068"/>
                  </a:lnTo>
                  <a:lnTo>
                    <a:pt x="219" y="1059"/>
                  </a:lnTo>
                  <a:lnTo>
                    <a:pt x="213" y="1048"/>
                  </a:lnTo>
                  <a:lnTo>
                    <a:pt x="210" y="1037"/>
                  </a:lnTo>
                  <a:lnTo>
                    <a:pt x="208" y="1025"/>
                  </a:lnTo>
                  <a:lnTo>
                    <a:pt x="208" y="1025"/>
                  </a:lnTo>
                  <a:lnTo>
                    <a:pt x="210" y="1013"/>
                  </a:lnTo>
                  <a:lnTo>
                    <a:pt x="213" y="1002"/>
                  </a:lnTo>
                  <a:lnTo>
                    <a:pt x="218" y="992"/>
                  </a:lnTo>
                  <a:lnTo>
                    <a:pt x="225" y="983"/>
                  </a:lnTo>
                  <a:lnTo>
                    <a:pt x="225" y="983"/>
                  </a:lnTo>
                  <a:close/>
                  <a:moveTo>
                    <a:pt x="235" y="578"/>
                  </a:moveTo>
                  <a:lnTo>
                    <a:pt x="235" y="578"/>
                  </a:lnTo>
                  <a:lnTo>
                    <a:pt x="230" y="590"/>
                  </a:lnTo>
                  <a:lnTo>
                    <a:pt x="225" y="602"/>
                  </a:lnTo>
                  <a:lnTo>
                    <a:pt x="218" y="611"/>
                  </a:lnTo>
                  <a:lnTo>
                    <a:pt x="210" y="621"/>
                  </a:lnTo>
                  <a:lnTo>
                    <a:pt x="210" y="621"/>
                  </a:lnTo>
                  <a:lnTo>
                    <a:pt x="202" y="627"/>
                  </a:lnTo>
                  <a:lnTo>
                    <a:pt x="202" y="627"/>
                  </a:lnTo>
                  <a:lnTo>
                    <a:pt x="190" y="634"/>
                  </a:lnTo>
                  <a:lnTo>
                    <a:pt x="178" y="640"/>
                  </a:lnTo>
                  <a:lnTo>
                    <a:pt x="165" y="644"/>
                  </a:lnTo>
                  <a:lnTo>
                    <a:pt x="151" y="645"/>
                  </a:lnTo>
                  <a:lnTo>
                    <a:pt x="151" y="645"/>
                  </a:lnTo>
                  <a:lnTo>
                    <a:pt x="139" y="644"/>
                  </a:lnTo>
                  <a:lnTo>
                    <a:pt x="139" y="644"/>
                  </a:lnTo>
                  <a:lnTo>
                    <a:pt x="126" y="640"/>
                  </a:lnTo>
                  <a:lnTo>
                    <a:pt x="112" y="635"/>
                  </a:lnTo>
                  <a:lnTo>
                    <a:pt x="102" y="628"/>
                  </a:lnTo>
                  <a:lnTo>
                    <a:pt x="91" y="620"/>
                  </a:lnTo>
                  <a:lnTo>
                    <a:pt x="91" y="620"/>
                  </a:lnTo>
                  <a:lnTo>
                    <a:pt x="82" y="611"/>
                  </a:lnTo>
                  <a:lnTo>
                    <a:pt x="76" y="600"/>
                  </a:lnTo>
                  <a:lnTo>
                    <a:pt x="70" y="588"/>
                  </a:lnTo>
                  <a:lnTo>
                    <a:pt x="67" y="576"/>
                  </a:lnTo>
                  <a:lnTo>
                    <a:pt x="67" y="576"/>
                  </a:lnTo>
                  <a:lnTo>
                    <a:pt x="66" y="568"/>
                  </a:lnTo>
                  <a:lnTo>
                    <a:pt x="66" y="558"/>
                  </a:lnTo>
                  <a:lnTo>
                    <a:pt x="66" y="558"/>
                  </a:lnTo>
                  <a:lnTo>
                    <a:pt x="66" y="550"/>
                  </a:lnTo>
                  <a:lnTo>
                    <a:pt x="67" y="542"/>
                  </a:lnTo>
                  <a:lnTo>
                    <a:pt x="69" y="533"/>
                  </a:lnTo>
                  <a:lnTo>
                    <a:pt x="72" y="525"/>
                  </a:lnTo>
                  <a:lnTo>
                    <a:pt x="75" y="518"/>
                  </a:lnTo>
                  <a:lnTo>
                    <a:pt x="80" y="510"/>
                  </a:lnTo>
                  <a:lnTo>
                    <a:pt x="85" y="503"/>
                  </a:lnTo>
                  <a:lnTo>
                    <a:pt x="91" y="497"/>
                  </a:lnTo>
                  <a:lnTo>
                    <a:pt x="91" y="497"/>
                  </a:lnTo>
                  <a:lnTo>
                    <a:pt x="100" y="490"/>
                  </a:lnTo>
                  <a:lnTo>
                    <a:pt x="110" y="483"/>
                  </a:lnTo>
                  <a:lnTo>
                    <a:pt x="121" y="478"/>
                  </a:lnTo>
                  <a:lnTo>
                    <a:pt x="133" y="474"/>
                  </a:lnTo>
                  <a:lnTo>
                    <a:pt x="133" y="474"/>
                  </a:lnTo>
                  <a:lnTo>
                    <a:pt x="142" y="473"/>
                  </a:lnTo>
                  <a:lnTo>
                    <a:pt x="151" y="473"/>
                  </a:lnTo>
                  <a:lnTo>
                    <a:pt x="151" y="473"/>
                  </a:lnTo>
                  <a:lnTo>
                    <a:pt x="159" y="473"/>
                  </a:lnTo>
                  <a:lnTo>
                    <a:pt x="166" y="474"/>
                  </a:lnTo>
                  <a:lnTo>
                    <a:pt x="182" y="479"/>
                  </a:lnTo>
                  <a:lnTo>
                    <a:pt x="182" y="479"/>
                  </a:lnTo>
                  <a:lnTo>
                    <a:pt x="189" y="483"/>
                  </a:lnTo>
                  <a:lnTo>
                    <a:pt x="196" y="486"/>
                  </a:lnTo>
                  <a:lnTo>
                    <a:pt x="204" y="491"/>
                  </a:lnTo>
                  <a:lnTo>
                    <a:pt x="210" y="497"/>
                  </a:lnTo>
                  <a:lnTo>
                    <a:pt x="216" y="503"/>
                  </a:lnTo>
                  <a:lnTo>
                    <a:pt x="220" y="509"/>
                  </a:lnTo>
                  <a:lnTo>
                    <a:pt x="225" y="516"/>
                  </a:lnTo>
                  <a:lnTo>
                    <a:pt x="229" y="524"/>
                  </a:lnTo>
                  <a:lnTo>
                    <a:pt x="229" y="524"/>
                  </a:lnTo>
                  <a:lnTo>
                    <a:pt x="232" y="532"/>
                  </a:lnTo>
                  <a:lnTo>
                    <a:pt x="235" y="540"/>
                  </a:lnTo>
                  <a:lnTo>
                    <a:pt x="236" y="550"/>
                  </a:lnTo>
                  <a:lnTo>
                    <a:pt x="237" y="558"/>
                  </a:lnTo>
                  <a:lnTo>
                    <a:pt x="237" y="558"/>
                  </a:lnTo>
                  <a:lnTo>
                    <a:pt x="236" y="568"/>
                  </a:lnTo>
                  <a:lnTo>
                    <a:pt x="235" y="578"/>
                  </a:lnTo>
                  <a:lnTo>
                    <a:pt x="235" y="578"/>
                  </a:lnTo>
                  <a:close/>
                  <a:moveTo>
                    <a:pt x="577" y="172"/>
                  </a:moveTo>
                  <a:lnTo>
                    <a:pt x="577" y="172"/>
                  </a:lnTo>
                  <a:lnTo>
                    <a:pt x="566" y="171"/>
                  </a:lnTo>
                  <a:lnTo>
                    <a:pt x="566" y="171"/>
                  </a:lnTo>
                  <a:lnTo>
                    <a:pt x="558" y="168"/>
                  </a:lnTo>
                  <a:lnTo>
                    <a:pt x="549" y="165"/>
                  </a:lnTo>
                  <a:lnTo>
                    <a:pt x="542" y="161"/>
                  </a:lnTo>
                  <a:lnTo>
                    <a:pt x="535" y="155"/>
                  </a:lnTo>
                  <a:lnTo>
                    <a:pt x="530" y="149"/>
                  </a:lnTo>
                  <a:lnTo>
                    <a:pt x="525" y="142"/>
                  </a:lnTo>
                  <a:lnTo>
                    <a:pt x="520" y="134"/>
                  </a:lnTo>
                  <a:lnTo>
                    <a:pt x="518" y="125"/>
                  </a:lnTo>
                  <a:lnTo>
                    <a:pt x="518" y="125"/>
                  </a:lnTo>
                  <a:lnTo>
                    <a:pt x="517" y="118"/>
                  </a:lnTo>
                  <a:lnTo>
                    <a:pt x="517" y="111"/>
                  </a:lnTo>
                  <a:lnTo>
                    <a:pt x="517" y="111"/>
                  </a:lnTo>
                  <a:lnTo>
                    <a:pt x="518" y="99"/>
                  </a:lnTo>
                  <a:lnTo>
                    <a:pt x="522" y="87"/>
                  </a:lnTo>
                  <a:lnTo>
                    <a:pt x="526" y="77"/>
                  </a:lnTo>
                  <a:lnTo>
                    <a:pt x="535" y="68"/>
                  </a:lnTo>
                  <a:lnTo>
                    <a:pt x="543" y="60"/>
                  </a:lnTo>
                  <a:lnTo>
                    <a:pt x="554" y="54"/>
                  </a:lnTo>
                  <a:lnTo>
                    <a:pt x="565" y="51"/>
                  </a:lnTo>
                  <a:lnTo>
                    <a:pt x="577" y="50"/>
                  </a:lnTo>
                  <a:lnTo>
                    <a:pt x="577" y="50"/>
                  </a:lnTo>
                  <a:lnTo>
                    <a:pt x="590" y="51"/>
                  </a:lnTo>
                  <a:lnTo>
                    <a:pt x="601" y="54"/>
                  </a:lnTo>
                  <a:lnTo>
                    <a:pt x="612" y="60"/>
                  </a:lnTo>
                  <a:lnTo>
                    <a:pt x="620" y="68"/>
                  </a:lnTo>
                  <a:lnTo>
                    <a:pt x="628" y="77"/>
                  </a:lnTo>
                  <a:lnTo>
                    <a:pt x="633" y="87"/>
                  </a:lnTo>
                  <a:lnTo>
                    <a:pt x="637" y="99"/>
                  </a:lnTo>
                  <a:lnTo>
                    <a:pt x="638" y="111"/>
                  </a:lnTo>
                  <a:lnTo>
                    <a:pt x="638" y="111"/>
                  </a:lnTo>
                  <a:lnTo>
                    <a:pt x="637" y="123"/>
                  </a:lnTo>
                  <a:lnTo>
                    <a:pt x="633" y="135"/>
                  </a:lnTo>
                  <a:lnTo>
                    <a:pt x="628" y="146"/>
                  </a:lnTo>
                  <a:lnTo>
                    <a:pt x="620" y="154"/>
                  </a:lnTo>
                  <a:lnTo>
                    <a:pt x="612" y="161"/>
                  </a:lnTo>
                  <a:lnTo>
                    <a:pt x="601" y="167"/>
                  </a:lnTo>
                  <a:lnTo>
                    <a:pt x="590" y="171"/>
                  </a:lnTo>
                  <a:lnTo>
                    <a:pt x="577" y="172"/>
                  </a:lnTo>
                  <a:lnTo>
                    <a:pt x="577" y="1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</p:grpSp>
      <p:grpSp>
        <p:nvGrpSpPr>
          <p:cNvPr id="25" name="Gruppieren 12">
            <a:extLst>
              <a:ext uri="{FF2B5EF4-FFF2-40B4-BE49-F238E27FC236}">
                <a16:creationId xmlns:a16="http://schemas.microsoft.com/office/drawing/2014/main" id="{5856939A-4AA9-4130-BE84-C32E8FEACF77}"/>
              </a:ext>
            </a:extLst>
          </p:cNvPr>
          <p:cNvGrpSpPr/>
          <p:nvPr/>
        </p:nvGrpSpPr>
        <p:grpSpPr>
          <a:xfrm>
            <a:off x="808167" y="3458956"/>
            <a:ext cx="1481577" cy="872932"/>
            <a:chOff x="2150474" y="3927798"/>
            <a:chExt cx="1481577" cy="872932"/>
          </a:xfrm>
        </p:grpSpPr>
        <p:sp>
          <p:nvSpPr>
            <p:cNvPr id="26" name="Freeform 174">
              <a:extLst>
                <a:ext uri="{FF2B5EF4-FFF2-40B4-BE49-F238E27FC236}">
                  <a16:creationId xmlns:a16="http://schemas.microsoft.com/office/drawing/2014/main" id="{192015EA-E70B-48C8-BBBE-4D2EF2D1CDC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50474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27" name="Freeform 174">
              <a:extLst>
                <a:ext uri="{FF2B5EF4-FFF2-40B4-BE49-F238E27FC236}">
                  <a16:creationId xmlns:a16="http://schemas.microsoft.com/office/drawing/2014/main" id="{4DB523B8-39CA-4D0E-AC72-6BE528F28A8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07010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28" name="Freeform 174">
              <a:extLst>
                <a:ext uri="{FF2B5EF4-FFF2-40B4-BE49-F238E27FC236}">
                  <a16:creationId xmlns:a16="http://schemas.microsoft.com/office/drawing/2014/main" id="{3EF3E43B-9C65-42A8-9746-C3B1EA69151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63546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</p:grpSp>
      <p:pic>
        <p:nvPicPr>
          <p:cNvPr id="29" name="Picture 6" descr="Icons_file_001_Agent.png">
            <a:extLst>
              <a:ext uri="{FF2B5EF4-FFF2-40B4-BE49-F238E27FC236}">
                <a16:creationId xmlns:a16="http://schemas.microsoft.com/office/drawing/2014/main" id="{5FC62CE9-425B-4BBF-B098-78BC6042C4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987" y="1690117"/>
            <a:ext cx="598150" cy="598150"/>
          </a:xfrm>
          <a:prstGeom prst="rect">
            <a:avLst/>
          </a:prstGeom>
        </p:spPr>
      </p:pic>
      <p:pic>
        <p:nvPicPr>
          <p:cNvPr id="30" name="Picture 6" descr="Icons_file_001_Agent.png">
            <a:extLst>
              <a:ext uri="{FF2B5EF4-FFF2-40B4-BE49-F238E27FC236}">
                <a16:creationId xmlns:a16="http://schemas.microsoft.com/office/drawing/2014/main" id="{15A17AF1-3050-4A14-ADCD-ED717E9CAB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171" y="1704762"/>
            <a:ext cx="598150" cy="598150"/>
          </a:xfrm>
          <a:prstGeom prst="rect">
            <a:avLst/>
          </a:prstGeom>
        </p:spPr>
      </p:pic>
      <p:pic>
        <p:nvPicPr>
          <p:cNvPr id="31" name="Picture 6" descr="Icons_file_001_Agent.png">
            <a:extLst>
              <a:ext uri="{FF2B5EF4-FFF2-40B4-BE49-F238E27FC236}">
                <a16:creationId xmlns:a16="http://schemas.microsoft.com/office/drawing/2014/main" id="{AE057A60-9330-4F39-911D-7BC84ED6714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416" y="1700830"/>
            <a:ext cx="598150" cy="598150"/>
          </a:xfrm>
          <a:prstGeom prst="rect">
            <a:avLst/>
          </a:prstGeom>
        </p:spPr>
      </p:pic>
      <p:pic>
        <p:nvPicPr>
          <p:cNvPr id="32" name="Picture 6" descr="Icons_file_001_Agent.png">
            <a:extLst>
              <a:ext uri="{FF2B5EF4-FFF2-40B4-BE49-F238E27FC236}">
                <a16:creationId xmlns:a16="http://schemas.microsoft.com/office/drawing/2014/main" id="{D9AB2812-9F42-4350-9DDE-83C17ED7121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071" y="3694237"/>
            <a:ext cx="598150" cy="598150"/>
          </a:xfrm>
          <a:prstGeom prst="rect">
            <a:avLst/>
          </a:prstGeom>
        </p:spPr>
      </p:pic>
      <p:pic>
        <p:nvPicPr>
          <p:cNvPr id="33" name="Picture 6" descr="Icons_file_001_Agent.png">
            <a:extLst>
              <a:ext uri="{FF2B5EF4-FFF2-40B4-BE49-F238E27FC236}">
                <a16:creationId xmlns:a16="http://schemas.microsoft.com/office/drawing/2014/main" id="{5BBEFF08-056D-4253-83C4-93EE39407C7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525" y="3688441"/>
            <a:ext cx="598150" cy="598150"/>
          </a:xfrm>
          <a:prstGeom prst="rect">
            <a:avLst/>
          </a:prstGeom>
        </p:spPr>
      </p:pic>
      <p:pic>
        <p:nvPicPr>
          <p:cNvPr id="34" name="Picture 6" descr="Icons_file_001_Agent.png">
            <a:extLst>
              <a:ext uri="{FF2B5EF4-FFF2-40B4-BE49-F238E27FC236}">
                <a16:creationId xmlns:a16="http://schemas.microsoft.com/office/drawing/2014/main" id="{36FF123F-B017-462B-897D-EE0F06BA8B3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416" y="3696623"/>
            <a:ext cx="598150" cy="598150"/>
          </a:xfrm>
          <a:prstGeom prst="rect">
            <a:avLst/>
          </a:prstGeom>
        </p:spPr>
      </p:pic>
      <p:sp>
        <p:nvSpPr>
          <p:cNvPr id="35" name="Textfeld 33">
            <a:extLst>
              <a:ext uri="{FF2B5EF4-FFF2-40B4-BE49-F238E27FC236}">
                <a16:creationId xmlns:a16="http://schemas.microsoft.com/office/drawing/2014/main" id="{B55DEA77-D7D9-4500-B142-AD1CB8824734}"/>
              </a:ext>
            </a:extLst>
          </p:cNvPr>
          <p:cNvSpPr txBox="1"/>
          <p:nvPr/>
        </p:nvSpPr>
        <p:spPr>
          <a:xfrm>
            <a:off x="3257628" y="3580625"/>
            <a:ext cx="1771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51961"/>
            <a:r>
              <a:rPr lang="en-US" sz="1400" b="1" dirty="0">
                <a:latin typeface="+mj-lt"/>
              </a:rPr>
              <a:t>(1) </a:t>
            </a:r>
            <a:r>
              <a:rPr lang="en-US" sz="1400" dirty="0">
                <a:latin typeface="+mj-lt"/>
              </a:rPr>
              <a:t>Deploy </a:t>
            </a:r>
            <a:r>
              <a:rPr lang="en-US" sz="1400" dirty="0" err="1">
                <a:latin typeface="+mj-lt"/>
              </a:rPr>
              <a:t>OneAgent</a:t>
            </a:r>
            <a:endParaRPr lang="en-US" sz="1400" dirty="0">
              <a:latin typeface="+mj-lt"/>
            </a:endParaRPr>
          </a:p>
        </p:txBody>
      </p:sp>
      <p:sp>
        <p:nvSpPr>
          <p:cNvPr id="36" name="Textfeld 30">
            <a:extLst>
              <a:ext uri="{FF2B5EF4-FFF2-40B4-BE49-F238E27FC236}">
                <a16:creationId xmlns:a16="http://schemas.microsoft.com/office/drawing/2014/main" id="{F7A2BA4C-B5C1-4BD7-9CE4-8FDA30436A99}"/>
              </a:ext>
            </a:extLst>
          </p:cNvPr>
          <p:cNvSpPr txBox="1"/>
          <p:nvPr/>
        </p:nvSpPr>
        <p:spPr>
          <a:xfrm>
            <a:off x="5585734" y="580576"/>
            <a:ext cx="200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51961"/>
            <a:r>
              <a:rPr lang="en-US" b="1" dirty="0">
                <a:solidFill>
                  <a:srgbClr val="0B606B"/>
                </a:solidFill>
                <a:latin typeface="+mj-lt"/>
              </a:rPr>
              <a:t>Dynatrace Tenant</a:t>
            </a:r>
          </a:p>
        </p:txBody>
      </p:sp>
      <p:sp>
        <p:nvSpPr>
          <p:cNvPr id="37" name="Textfeld 31">
            <a:extLst>
              <a:ext uri="{FF2B5EF4-FFF2-40B4-BE49-F238E27FC236}">
                <a16:creationId xmlns:a16="http://schemas.microsoft.com/office/drawing/2014/main" id="{DD970C58-8A4C-4CEB-B230-BE6DA3BD1884}"/>
              </a:ext>
            </a:extLst>
          </p:cNvPr>
          <p:cNvSpPr txBox="1"/>
          <p:nvPr/>
        </p:nvSpPr>
        <p:spPr>
          <a:xfrm>
            <a:off x="368120" y="585473"/>
            <a:ext cx="247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51961"/>
            <a:r>
              <a:rPr lang="en-US" b="1" dirty="0">
                <a:solidFill>
                  <a:srgbClr val="64B9E4"/>
                </a:solidFill>
                <a:latin typeface="+mj-lt"/>
              </a:rPr>
              <a:t>Microsoft Azure</a:t>
            </a:r>
          </a:p>
        </p:txBody>
      </p:sp>
      <p:cxnSp>
        <p:nvCxnSpPr>
          <p:cNvPr id="38" name="Gerade Verbindung mit Pfeil 32">
            <a:extLst>
              <a:ext uri="{FF2B5EF4-FFF2-40B4-BE49-F238E27FC236}">
                <a16:creationId xmlns:a16="http://schemas.microsoft.com/office/drawing/2014/main" id="{B29D18B2-B44C-40A0-A818-FFD0A52BD40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09467" y="4043764"/>
            <a:ext cx="3028667" cy="12138"/>
          </a:xfrm>
          <a:prstGeom prst="straightConnector1">
            <a:avLst/>
          </a:prstGeom>
          <a:noFill/>
          <a:ln w="38100" cap="flat" cmpd="sng" algn="ctr">
            <a:solidFill>
              <a:srgbClr val="5FB2BD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8A445D6-EC5F-45B2-9601-FC83CF0889B9}"/>
              </a:ext>
            </a:extLst>
          </p:cNvPr>
          <p:cNvSpPr/>
          <p:nvPr/>
        </p:nvSpPr>
        <p:spPr>
          <a:xfrm>
            <a:off x="8208020" y="943758"/>
            <a:ext cx="3710715" cy="52179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BAA56A9-3B00-480C-A782-58E539A08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637" y="1462829"/>
            <a:ext cx="3439486" cy="14917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8898382-7445-4F8D-87E9-0F16B9C6F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637" y="3125171"/>
            <a:ext cx="3439486" cy="163364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5FEDA67-3AA9-4421-8892-356F1C0A4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4545" y="4939445"/>
            <a:ext cx="3449670" cy="1045964"/>
          </a:xfrm>
          <a:prstGeom prst="rect">
            <a:avLst/>
          </a:prstGeom>
        </p:spPr>
      </p:pic>
      <p:sp>
        <p:nvSpPr>
          <p:cNvPr id="43" name="Textfeld 33">
            <a:extLst>
              <a:ext uri="{FF2B5EF4-FFF2-40B4-BE49-F238E27FC236}">
                <a16:creationId xmlns:a16="http://schemas.microsoft.com/office/drawing/2014/main" id="{DA744D63-0068-4EAD-8002-29AFC2B1A555}"/>
              </a:ext>
            </a:extLst>
          </p:cNvPr>
          <p:cNvSpPr txBox="1"/>
          <p:nvPr/>
        </p:nvSpPr>
        <p:spPr>
          <a:xfrm>
            <a:off x="8123908" y="1022938"/>
            <a:ext cx="371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51961"/>
            <a:r>
              <a:rPr lang="en-US" sz="1400" b="1" dirty="0">
                <a:latin typeface="+mj-lt"/>
              </a:rPr>
              <a:t>(1) </a:t>
            </a:r>
            <a:r>
              <a:rPr lang="en-US" sz="1400" dirty="0">
                <a:latin typeface="+mj-lt"/>
              </a:rPr>
              <a:t>Full Stack Monitoring Data in Dynatrace</a:t>
            </a:r>
          </a:p>
        </p:txBody>
      </p:sp>
      <p:sp>
        <p:nvSpPr>
          <p:cNvPr id="44" name="Textfeld 30">
            <a:extLst>
              <a:ext uri="{FF2B5EF4-FFF2-40B4-BE49-F238E27FC236}">
                <a16:creationId xmlns:a16="http://schemas.microsoft.com/office/drawing/2014/main" id="{1927C331-D95A-4BB0-B629-5B2CA805A88A}"/>
              </a:ext>
            </a:extLst>
          </p:cNvPr>
          <p:cNvSpPr txBox="1"/>
          <p:nvPr/>
        </p:nvSpPr>
        <p:spPr>
          <a:xfrm>
            <a:off x="8919479" y="449725"/>
            <a:ext cx="200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51961"/>
            <a:r>
              <a:rPr lang="en-US" b="1" dirty="0">
                <a:solidFill>
                  <a:schemeClr val="accent6"/>
                </a:solidFill>
                <a:latin typeface="+mj-lt"/>
              </a:rPr>
              <a:t>Monitoring Data</a:t>
            </a:r>
          </a:p>
        </p:txBody>
      </p:sp>
      <p:sp>
        <p:nvSpPr>
          <p:cNvPr id="45" name="Textfeld 29">
            <a:extLst>
              <a:ext uri="{FF2B5EF4-FFF2-40B4-BE49-F238E27FC236}">
                <a16:creationId xmlns:a16="http://schemas.microsoft.com/office/drawing/2014/main" id="{75018692-3815-4988-9A84-BE4EDA12484D}"/>
              </a:ext>
            </a:extLst>
          </p:cNvPr>
          <p:cNvSpPr txBox="1"/>
          <p:nvPr/>
        </p:nvSpPr>
        <p:spPr>
          <a:xfrm>
            <a:off x="5697959" y="4389484"/>
            <a:ext cx="177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151961">
              <a:defRPr b="1">
                <a:solidFill>
                  <a:srgbClr val="0B606B"/>
                </a:solidFill>
                <a:latin typeface="+mj-lt"/>
              </a:defRPr>
            </a:lvl1pPr>
          </a:lstStyle>
          <a:p>
            <a:r>
              <a:rPr lang="en-US" dirty="0"/>
              <a:t>Azure </a:t>
            </a:r>
            <a:r>
              <a:rPr lang="en-US" dirty="0" err="1"/>
              <a:t>Devops</a:t>
            </a:r>
            <a:endParaRPr lang="en-US" dirty="0"/>
          </a:p>
        </p:txBody>
      </p:sp>
      <p:pic>
        <p:nvPicPr>
          <p:cNvPr id="46" name="Inhaltsplatzhalter 9">
            <a:extLst>
              <a:ext uri="{FF2B5EF4-FFF2-40B4-BE49-F238E27FC236}">
                <a16:creationId xmlns:a16="http://schemas.microsoft.com/office/drawing/2014/main" id="{064D8054-3429-485A-9AD6-101BEAD7DB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591" y="5089699"/>
            <a:ext cx="7025187" cy="929721"/>
          </a:xfrm>
          <a:prstGeom prst="rect">
            <a:avLst/>
          </a:prstGeom>
          <a:ln>
            <a:solidFill>
              <a:srgbClr val="4B4B4B"/>
            </a:solidFill>
          </a:ln>
        </p:spPr>
      </p:pic>
      <p:sp>
        <p:nvSpPr>
          <p:cNvPr id="47" name="Textfeld 2">
            <a:extLst>
              <a:ext uri="{FF2B5EF4-FFF2-40B4-BE49-F238E27FC236}">
                <a16:creationId xmlns:a16="http://schemas.microsoft.com/office/drawing/2014/main" id="{A85ED0FD-3F47-4FBE-B2C1-C71984225C49}"/>
              </a:ext>
            </a:extLst>
          </p:cNvPr>
          <p:cNvSpPr txBox="1"/>
          <p:nvPr/>
        </p:nvSpPr>
        <p:spPr>
          <a:xfrm>
            <a:off x="509641" y="5141598"/>
            <a:ext cx="1212896" cy="1969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152053">
              <a:lnSpc>
                <a:spcPct val="80000"/>
              </a:lnSpc>
              <a:spcBef>
                <a:spcPts val="600"/>
              </a:spcBef>
              <a:buClr>
                <a:srgbClr val="4B4B4B"/>
              </a:buClr>
              <a:buSzPct val="90000"/>
            </a:pPr>
            <a:r>
              <a:rPr lang="en-US" sz="1600" dirty="0">
                <a:solidFill>
                  <a:srgbClr val="4B4B4B"/>
                </a:solidFill>
                <a:latin typeface="TeleGrotesk Next Ultra" pitchFamily="2" charset="0"/>
                <a:ea typeface="TeleGrotesk Next Ultra" pitchFamily="2" charset="0"/>
                <a:cs typeface="TeleGrotesk Next Ultra" pitchFamily="2" charset="0"/>
              </a:rPr>
              <a:t>Pipeline View</a:t>
            </a:r>
          </a:p>
        </p:txBody>
      </p:sp>
    </p:spTree>
    <p:extLst>
      <p:ext uri="{BB962C8B-B14F-4D97-AF65-F5344CB8AC3E}">
        <p14:creationId xmlns:p14="http://schemas.microsoft.com/office/powerpoint/2010/main" val="39236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5" grpId="0"/>
      <p:bldP spid="43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Abgerundetes Rechteck 37">
            <a:extLst>
              <a:ext uri="{FF2B5EF4-FFF2-40B4-BE49-F238E27FC236}">
                <a16:creationId xmlns:a16="http://schemas.microsoft.com/office/drawing/2014/main" id="{009938D8-85B4-4DE7-8456-8C14B843211F}"/>
              </a:ext>
            </a:extLst>
          </p:cNvPr>
          <p:cNvSpPr/>
          <p:nvPr/>
        </p:nvSpPr>
        <p:spPr>
          <a:xfrm>
            <a:off x="445591" y="1103184"/>
            <a:ext cx="2016224" cy="3312253"/>
          </a:xfrm>
          <a:prstGeom prst="roundRect">
            <a:avLst/>
          </a:prstGeom>
          <a:solidFill>
            <a:srgbClr val="53BAF2"/>
          </a:solidFill>
          <a:ln w="254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11519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9466C6B-5EFE-4503-A6C7-E84BCB392B44}"/>
              </a:ext>
            </a:extLst>
          </p:cNvPr>
          <p:cNvSpPr/>
          <p:nvPr/>
        </p:nvSpPr>
        <p:spPr>
          <a:xfrm>
            <a:off x="8284223" y="1074609"/>
            <a:ext cx="3710715" cy="52179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Inhaltsplatzhalter 9">
            <a:extLst>
              <a:ext uri="{FF2B5EF4-FFF2-40B4-BE49-F238E27FC236}">
                <a16:creationId xmlns:a16="http://schemas.microsoft.com/office/drawing/2014/main" id="{760CFE80-68BA-47FF-A161-1421FC4A9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591" y="5089699"/>
            <a:ext cx="7025187" cy="929721"/>
          </a:xfrm>
          <a:prstGeom prst="rect">
            <a:avLst/>
          </a:prstGeom>
          <a:ln>
            <a:solidFill>
              <a:srgbClr val="4B4B4B"/>
            </a:solidFill>
          </a:ln>
        </p:spPr>
      </p:pic>
      <p:cxnSp>
        <p:nvCxnSpPr>
          <p:cNvPr id="50" name="Gerade Verbindung mit Pfeil 10">
            <a:extLst>
              <a:ext uri="{FF2B5EF4-FFF2-40B4-BE49-F238E27FC236}">
                <a16:creationId xmlns:a16="http://schemas.microsoft.com/office/drawing/2014/main" id="{9AC23247-D4F7-47BA-AA72-4DBB386156C9}"/>
              </a:ext>
            </a:extLst>
          </p:cNvPr>
          <p:cNvCxnSpPr>
            <a:cxnSpLocks/>
          </p:cNvCxnSpPr>
          <p:nvPr/>
        </p:nvCxnSpPr>
        <p:spPr>
          <a:xfrm flipH="1">
            <a:off x="2461817" y="4169513"/>
            <a:ext cx="3765502" cy="0"/>
          </a:xfrm>
          <a:prstGeom prst="straightConnector1">
            <a:avLst/>
          </a:prstGeom>
          <a:noFill/>
          <a:ln w="38100" cap="flat" cmpd="sng" algn="ctr">
            <a:solidFill>
              <a:srgbClr val="5FB2BD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1" name="Gewinkelte Verbindung 11">
            <a:extLst>
              <a:ext uri="{FF2B5EF4-FFF2-40B4-BE49-F238E27FC236}">
                <a16:creationId xmlns:a16="http://schemas.microsoft.com/office/drawing/2014/main" id="{394708F6-B4BC-4207-9FE3-E80BDAE9B498}"/>
              </a:ext>
            </a:extLst>
          </p:cNvPr>
          <p:cNvCxnSpPr>
            <a:cxnSpLocks/>
          </p:cNvCxnSpPr>
          <p:nvPr/>
        </p:nvCxnSpPr>
        <p:spPr>
          <a:xfrm flipV="1">
            <a:off x="6486568" y="2294916"/>
            <a:ext cx="757" cy="1044999"/>
          </a:xfrm>
          <a:prstGeom prst="straightConnector1">
            <a:avLst/>
          </a:prstGeom>
          <a:noFill/>
          <a:ln w="38100" cap="flat" cmpd="sng" algn="ctr">
            <a:solidFill>
              <a:srgbClr val="5FB2BD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52" name="Abgerundetes Rechteck 15">
            <a:extLst>
              <a:ext uri="{FF2B5EF4-FFF2-40B4-BE49-F238E27FC236}">
                <a16:creationId xmlns:a16="http://schemas.microsoft.com/office/drawing/2014/main" id="{7ADB130A-88A5-4C07-BCAA-3231B28236B4}"/>
              </a:ext>
            </a:extLst>
          </p:cNvPr>
          <p:cNvSpPr/>
          <p:nvPr/>
        </p:nvSpPr>
        <p:spPr>
          <a:xfrm>
            <a:off x="5491992" y="1074609"/>
            <a:ext cx="1921559" cy="1207837"/>
          </a:xfrm>
          <a:prstGeom prst="roundRect">
            <a:avLst/>
          </a:prstGeom>
          <a:solidFill>
            <a:srgbClr val="0B606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1519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FE9B22E9-4CD3-4F2A-A0E1-4FC9DA5533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42889" y="3327445"/>
            <a:ext cx="482273" cy="1139995"/>
          </a:xfrm>
          <a:custGeom>
            <a:avLst/>
            <a:gdLst>
              <a:gd name="T0" fmla="*/ 266 w 305"/>
              <a:gd name="T1" fmla="*/ 87 h 720"/>
              <a:gd name="T2" fmla="*/ 266 w 305"/>
              <a:gd name="T3" fmla="*/ 87 h 720"/>
              <a:gd name="T4" fmla="*/ 39 w 305"/>
              <a:gd name="T5" fmla="*/ 87 h 720"/>
              <a:gd name="T6" fmla="*/ 39 w 305"/>
              <a:gd name="T7" fmla="*/ 45 h 720"/>
              <a:gd name="T8" fmla="*/ 45 w 305"/>
              <a:gd name="T9" fmla="*/ 40 h 720"/>
              <a:gd name="T10" fmla="*/ 260 w 305"/>
              <a:gd name="T11" fmla="*/ 40 h 720"/>
              <a:gd name="T12" fmla="*/ 266 w 305"/>
              <a:gd name="T13" fmla="*/ 45 h 720"/>
              <a:gd name="T14" fmla="*/ 266 w 305"/>
              <a:gd name="T15" fmla="*/ 87 h 720"/>
              <a:gd name="T16" fmla="*/ 266 w 305"/>
              <a:gd name="T17" fmla="*/ 675 h 720"/>
              <a:gd name="T18" fmla="*/ 266 w 305"/>
              <a:gd name="T19" fmla="*/ 675 h 720"/>
              <a:gd name="T20" fmla="*/ 260 w 305"/>
              <a:gd name="T21" fmla="*/ 681 h 720"/>
              <a:gd name="T22" fmla="*/ 45 w 305"/>
              <a:gd name="T23" fmla="*/ 681 h 720"/>
              <a:gd name="T24" fmla="*/ 39 w 305"/>
              <a:gd name="T25" fmla="*/ 675 h 720"/>
              <a:gd name="T26" fmla="*/ 39 w 305"/>
              <a:gd name="T27" fmla="*/ 641 h 720"/>
              <a:gd name="T28" fmla="*/ 266 w 305"/>
              <a:gd name="T29" fmla="*/ 641 h 720"/>
              <a:gd name="T30" fmla="*/ 266 w 305"/>
              <a:gd name="T31" fmla="*/ 675 h 720"/>
              <a:gd name="T32" fmla="*/ 39 w 305"/>
              <a:gd name="T33" fmla="*/ 204 h 720"/>
              <a:gd name="T34" fmla="*/ 39 w 305"/>
              <a:gd name="T35" fmla="*/ 204 h 720"/>
              <a:gd name="T36" fmla="*/ 264 w 305"/>
              <a:gd name="T37" fmla="*/ 204 h 720"/>
              <a:gd name="T38" fmla="*/ 264 w 305"/>
              <a:gd name="T39" fmla="*/ 231 h 720"/>
              <a:gd name="T40" fmla="*/ 39 w 305"/>
              <a:gd name="T41" fmla="*/ 231 h 720"/>
              <a:gd name="T42" fmla="*/ 39 w 305"/>
              <a:gd name="T43" fmla="*/ 204 h 720"/>
              <a:gd name="T44" fmla="*/ 39 w 305"/>
              <a:gd name="T45" fmla="*/ 141 h 720"/>
              <a:gd name="T46" fmla="*/ 39 w 305"/>
              <a:gd name="T47" fmla="*/ 141 h 720"/>
              <a:gd name="T48" fmla="*/ 264 w 305"/>
              <a:gd name="T49" fmla="*/ 141 h 720"/>
              <a:gd name="T50" fmla="*/ 264 w 305"/>
              <a:gd name="T51" fmla="*/ 167 h 720"/>
              <a:gd name="T52" fmla="*/ 39 w 305"/>
              <a:gd name="T53" fmla="*/ 167 h 720"/>
              <a:gd name="T54" fmla="*/ 39 w 305"/>
              <a:gd name="T55" fmla="*/ 141 h 720"/>
              <a:gd name="T56" fmla="*/ 260 w 305"/>
              <a:gd name="T57" fmla="*/ 0 h 720"/>
              <a:gd name="T58" fmla="*/ 260 w 305"/>
              <a:gd name="T59" fmla="*/ 0 h 720"/>
              <a:gd name="T60" fmla="*/ 45 w 305"/>
              <a:gd name="T61" fmla="*/ 0 h 720"/>
              <a:gd name="T62" fmla="*/ 0 w 305"/>
              <a:gd name="T63" fmla="*/ 45 h 720"/>
              <a:gd name="T64" fmla="*/ 0 w 305"/>
              <a:gd name="T65" fmla="*/ 675 h 720"/>
              <a:gd name="T66" fmla="*/ 45 w 305"/>
              <a:gd name="T67" fmla="*/ 720 h 720"/>
              <a:gd name="T68" fmla="*/ 260 w 305"/>
              <a:gd name="T69" fmla="*/ 720 h 720"/>
              <a:gd name="T70" fmla="*/ 305 w 305"/>
              <a:gd name="T71" fmla="*/ 675 h 720"/>
              <a:gd name="T72" fmla="*/ 305 w 305"/>
              <a:gd name="T73" fmla="*/ 45 h 720"/>
              <a:gd name="T74" fmla="*/ 260 w 305"/>
              <a:gd name="T7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5" h="720">
                <a:moveTo>
                  <a:pt x="266" y="87"/>
                </a:moveTo>
                <a:lnTo>
                  <a:pt x="266" y="87"/>
                </a:lnTo>
                <a:lnTo>
                  <a:pt x="39" y="87"/>
                </a:lnTo>
                <a:lnTo>
                  <a:pt x="39" y="45"/>
                </a:lnTo>
                <a:cubicBezTo>
                  <a:pt x="39" y="42"/>
                  <a:pt x="42" y="40"/>
                  <a:pt x="45" y="40"/>
                </a:cubicBezTo>
                <a:lnTo>
                  <a:pt x="260" y="40"/>
                </a:lnTo>
                <a:cubicBezTo>
                  <a:pt x="263" y="40"/>
                  <a:pt x="266" y="42"/>
                  <a:pt x="266" y="45"/>
                </a:cubicBezTo>
                <a:lnTo>
                  <a:pt x="266" y="87"/>
                </a:lnTo>
                <a:close/>
                <a:moveTo>
                  <a:pt x="266" y="675"/>
                </a:moveTo>
                <a:lnTo>
                  <a:pt x="266" y="675"/>
                </a:lnTo>
                <a:cubicBezTo>
                  <a:pt x="266" y="678"/>
                  <a:pt x="263" y="681"/>
                  <a:pt x="260" y="681"/>
                </a:cubicBezTo>
                <a:lnTo>
                  <a:pt x="45" y="681"/>
                </a:lnTo>
                <a:cubicBezTo>
                  <a:pt x="42" y="681"/>
                  <a:pt x="39" y="678"/>
                  <a:pt x="39" y="675"/>
                </a:cubicBezTo>
                <a:lnTo>
                  <a:pt x="39" y="641"/>
                </a:lnTo>
                <a:lnTo>
                  <a:pt x="266" y="641"/>
                </a:lnTo>
                <a:lnTo>
                  <a:pt x="266" y="675"/>
                </a:lnTo>
                <a:close/>
                <a:moveTo>
                  <a:pt x="39" y="204"/>
                </a:moveTo>
                <a:lnTo>
                  <a:pt x="39" y="204"/>
                </a:lnTo>
                <a:lnTo>
                  <a:pt x="264" y="204"/>
                </a:lnTo>
                <a:lnTo>
                  <a:pt x="264" y="231"/>
                </a:lnTo>
                <a:lnTo>
                  <a:pt x="39" y="231"/>
                </a:lnTo>
                <a:lnTo>
                  <a:pt x="39" y="204"/>
                </a:lnTo>
                <a:close/>
                <a:moveTo>
                  <a:pt x="39" y="141"/>
                </a:moveTo>
                <a:lnTo>
                  <a:pt x="39" y="141"/>
                </a:lnTo>
                <a:lnTo>
                  <a:pt x="264" y="141"/>
                </a:lnTo>
                <a:lnTo>
                  <a:pt x="264" y="167"/>
                </a:lnTo>
                <a:lnTo>
                  <a:pt x="39" y="167"/>
                </a:lnTo>
                <a:lnTo>
                  <a:pt x="39" y="141"/>
                </a:lnTo>
                <a:close/>
                <a:moveTo>
                  <a:pt x="260" y="0"/>
                </a:moveTo>
                <a:lnTo>
                  <a:pt x="260" y="0"/>
                </a:lnTo>
                <a:lnTo>
                  <a:pt x="45" y="0"/>
                </a:lnTo>
                <a:cubicBezTo>
                  <a:pt x="20" y="0"/>
                  <a:pt x="0" y="20"/>
                  <a:pt x="0" y="45"/>
                </a:cubicBezTo>
                <a:lnTo>
                  <a:pt x="0" y="675"/>
                </a:lnTo>
                <a:cubicBezTo>
                  <a:pt x="0" y="700"/>
                  <a:pt x="20" y="720"/>
                  <a:pt x="45" y="720"/>
                </a:cubicBezTo>
                <a:lnTo>
                  <a:pt x="260" y="720"/>
                </a:lnTo>
                <a:cubicBezTo>
                  <a:pt x="285" y="720"/>
                  <a:pt x="305" y="700"/>
                  <a:pt x="305" y="675"/>
                </a:cubicBezTo>
                <a:lnTo>
                  <a:pt x="305" y="45"/>
                </a:lnTo>
                <a:cubicBezTo>
                  <a:pt x="305" y="20"/>
                  <a:pt x="285" y="0"/>
                  <a:pt x="260" y="0"/>
                </a:cubicBezTo>
                <a:close/>
              </a:path>
            </a:pathLst>
          </a:custGeom>
          <a:solidFill>
            <a:srgbClr val="0B606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151961"/>
            <a:endParaRPr lang="en-US" sz="2268">
              <a:solidFill>
                <a:srgbClr val="4B4B4B"/>
              </a:solidFill>
              <a:latin typeface="Tele-GroteskNor"/>
            </a:endParaRPr>
          </a:p>
        </p:txBody>
      </p:sp>
      <p:grpSp>
        <p:nvGrpSpPr>
          <p:cNvPr id="54" name="Gruppieren 6">
            <a:extLst>
              <a:ext uri="{FF2B5EF4-FFF2-40B4-BE49-F238E27FC236}">
                <a16:creationId xmlns:a16="http://schemas.microsoft.com/office/drawing/2014/main" id="{A0BE832F-FC10-4050-A7B6-42B37A110E45}"/>
              </a:ext>
            </a:extLst>
          </p:cNvPr>
          <p:cNvGrpSpPr/>
          <p:nvPr/>
        </p:nvGrpSpPr>
        <p:grpSpPr>
          <a:xfrm>
            <a:off x="5714932" y="1240075"/>
            <a:ext cx="1475678" cy="826347"/>
            <a:chOff x="5748714" y="1987518"/>
            <a:chExt cx="1475678" cy="826347"/>
          </a:xfrm>
        </p:grpSpPr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DADBC18F-345A-470E-8099-1E75582F7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8714" y="198751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95FED3BD-5B26-4C6B-BCFD-BFE7653016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9833" y="199939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1D9F0DF6-7ECB-4E95-ABDD-1931F49AA1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13519" y="198751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</p:grpSp>
      <p:cxnSp>
        <p:nvCxnSpPr>
          <p:cNvPr id="61" name="Gerade Verbindung mit Pfeil 32">
            <a:extLst>
              <a:ext uri="{FF2B5EF4-FFF2-40B4-BE49-F238E27FC236}">
                <a16:creationId xmlns:a16="http://schemas.microsoft.com/office/drawing/2014/main" id="{F743FB16-C649-4296-B7B2-AECD1DB53078}"/>
              </a:ext>
            </a:extLst>
          </p:cNvPr>
          <p:cNvCxnSpPr>
            <a:cxnSpLocks/>
          </p:cNvCxnSpPr>
          <p:nvPr/>
        </p:nvCxnSpPr>
        <p:spPr>
          <a:xfrm flipV="1">
            <a:off x="2461815" y="1891112"/>
            <a:ext cx="3028667" cy="12138"/>
          </a:xfrm>
          <a:prstGeom prst="straightConnector1">
            <a:avLst/>
          </a:prstGeom>
          <a:noFill/>
          <a:ln w="38100" cap="flat" cmpd="sng" algn="ctr">
            <a:solidFill>
              <a:srgbClr val="5FB2BD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63" name="Textfeld 34">
            <a:extLst>
              <a:ext uri="{FF2B5EF4-FFF2-40B4-BE49-F238E27FC236}">
                <a16:creationId xmlns:a16="http://schemas.microsoft.com/office/drawing/2014/main" id="{25C54AE6-A07C-4B99-B525-4AE96A7C8B8A}"/>
              </a:ext>
            </a:extLst>
          </p:cNvPr>
          <p:cNvSpPr txBox="1"/>
          <p:nvPr/>
        </p:nvSpPr>
        <p:spPr>
          <a:xfrm>
            <a:off x="3926342" y="2672141"/>
            <a:ext cx="2411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151961"/>
            <a:r>
              <a:rPr lang="en-US" sz="1400" b="1" dirty="0">
                <a:latin typeface="+mj-lt"/>
              </a:rPr>
              <a:t>(2) </a:t>
            </a:r>
            <a:r>
              <a:rPr lang="en-US" sz="1400" dirty="0">
                <a:latin typeface="+mj-lt"/>
              </a:rPr>
              <a:t>push deploy events</a:t>
            </a:r>
          </a:p>
        </p:txBody>
      </p:sp>
      <p:grpSp>
        <p:nvGrpSpPr>
          <p:cNvPr id="68" name="Gruppieren 56">
            <a:extLst>
              <a:ext uri="{FF2B5EF4-FFF2-40B4-BE49-F238E27FC236}">
                <a16:creationId xmlns:a16="http://schemas.microsoft.com/office/drawing/2014/main" id="{26ED1F10-685B-4537-9125-315FDABA4965}"/>
              </a:ext>
            </a:extLst>
          </p:cNvPr>
          <p:cNvGrpSpPr/>
          <p:nvPr/>
        </p:nvGrpSpPr>
        <p:grpSpPr>
          <a:xfrm>
            <a:off x="712915" y="1473587"/>
            <a:ext cx="1481577" cy="872932"/>
            <a:chOff x="2182327" y="1942429"/>
            <a:chExt cx="1481577" cy="872932"/>
          </a:xfrm>
        </p:grpSpPr>
        <p:sp>
          <p:nvSpPr>
            <p:cNvPr id="69" name="Freeform 174">
              <a:extLst>
                <a:ext uri="{FF2B5EF4-FFF2-40B4-BE49-F238E27FC236}">
                  <a16:creationId xmlns:a16="http://schemas.microsoft.com/office/drawing/2014/main" id="{FD1A4962-B5E7-49B6-A7AD-95441337051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82327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0" name="Freeform 174">
              <a:extLst>
                <a:ext uri="{FF2B5EF4-FFF2-40B4-BE49-F238E27FC236}">
                  <a16:creationId xmlns:a16="http://schemas.microsoft.com/office/drawing/2014/main" id="{42116921-F7CF-431E-8C89-C9B0AC956B8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38863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1" name="Freeform 174">
              <a:extLst>
                <a:ext uri="{FF2B5EF4-FFF2-40B4-BE49-F238E27FC236}">
                  <a16:creationId xmlns:a16="http://schemas.microsoft.com/office/drawing/2014/main" id="{E687030A-36D0-4798-8EE0-6102B2CF675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95399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</p:grpSp>
      <p:grpSp>
        <p:nvGrpSpPr>
          <p:cNvPr id="72" name="Gruppieren 42">
            <a:extLst>
              <a:ext uri="{FF2B5EF4-FFF2-40B4-BE49-F238E27FC236}">
                <a16:creationId xmlns:a16="http://schemas.microsoft.com/office/drawing/2014/main" id="{20313F86-78A5-4862-96B5-844FB558B581}"/>
              </a:ext>
            </a:extLst>
          </p:cNvPr>
          <p:cNvGrpSpPr>
            <a:grpSpLocks noChangeAspect="1"/>
          </p:cNvGrpSpPr>
          <p:nvPr/>
        </p:nvGrpSpPr>
        <p:grpSpPr>
          <a:xfrm>
            <a:off x="1042357" y="2442807"/>
            <a:ext cx="822693" cy="919860"/>
            <a:chOff x="6515101" y="4933950"/>
            <a:chExt cx="403225" cy="450850"/>
          </a:xfrm>
          <a:solidFill>
            <a:srgbClr val="FFFFFF"/>
          </a:solidFill>
        </p:grpSpPr>
        <p:sp>
          <p:nvSpPr>
            <p:cNvPr id="73" name="Freeform 337">
              <a:extLst>
                <a:ext uri="{FF2B5EF4-FFF2-40B4-BE49-F238E27FC236}">
                  <a16:creationId xmlns:a16="http://schemas.microsoft.com/office/drawing/2014/main" id="{7F172439-BE29-4634-A590-10AFF8E7F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588" y="5237163"/>
              <a:ext cx="58738" cy="57150"/>
            </a:xfrm>
            <a:custGeom>
              <a:avLst/>
              <a:gdLst>
                <a:gd name="T0" fmla="*/ 72 w 145"/>
                <a:gd name="T1" fmla="*/ 0 h 145"/>
                <a:gd name="T2" fmla="*/ 72 w 145"/>
                <a:gd name="T3" fmla="*/ 0 h 145"/>
                <a:gd name="T4" fmla="*/ 65 w 145"/>
                <a:gd name="T5" fmla="*/ 0 h 145"/>
                <a:gd name="T6" fmla="*/ 58 w 145"/>
                <a:gd name="T7" fmla="*/ 1 h 145"/>
                <a:gd name="T8" fmla="*/ 45 w 145"/>
                <a:gd name="T9" fmla="*/ 6 h 145"/>
                <a:gd name="T10" fmla="*/ 31 w 145"/>
                <a:gd name="T11" fmla="*/ 12 h 145"/>
                <a:gd name="T12" fmla="*/ 21 w 145"/>
                <a:gd name="T13" fmla="*/ 21 h 145"/>
                <a:gd name="T14" fmla="*/ 12 w 145"/>
                <a:gd name="T15" fmla="*/ 32 h 145"/>
                <a:gd name="T16" fmla="*/ 5 w 145"/>
                <a:gd name="T17" fmla="*/ 44 h 145"/>
                <a:gd name="T18" fmla="*/ 1 w 145"/>
                <a:gd name="T19" fmla="*/ 57 h 145"/>
                <a:gd name="T20" fmla="*/ 0 w 145"/>
                <a:gd name="T21" fmla="*/ 65 h 145"/>
                <a:gd name="T22" fmla="*/ 0 w 145"/>
                <a:gd name="T23" fmla="*/ 72 h 145"/>
                <a:gd name="T24" fmla="*/ 0 w 145"/>
                <a:gd name="T25" fmla="*/ 72 h 145"/>
                <a:gd name="T26" fmla="*/ 0 w 145"/>
                <a:gd name="T27" fmla="*/ 80 h 145"/>
                <a:gd name="T28" fmla="*/ 1 w 145"/>
                <a:gd name="T29" fmla="*/ 87 h 145"/>
                <a:gd name="T30" fmla="*/ 5 w 145"/>
                <a:gd name="T31" fmla="*/ 101 h 145"/>
                <a:gd name="T32" fmla="*/ 12 w 145"/>
                <a:gd name="T33" fmla="*/ 113 h 145"/>
                <a:gd name="T34" fmla="*/ 21 w 145"/>
                <a:gd name="T35" fmla="*/ 123 h 145"/>
                <a:gd name="T36" fmla="*/ 31 w 145"/>
                <a:gd name="T37" fmla="*/ 133 h 145"/>
                <a:gd name="T38" fmla="*/ 45 w 145"/>
                <a:gd name="T39" fmla="*/ 139 h 145"/>
                <a:gd name="T40" fmla="*/ 58 w 145"/>
                <a:gd name="T41" fmla="*/ 144 h 145"/>
                <a:gd name="T42" fmla="*/ 65 w 145"/>
                <a:gd name="T43" fmla="*/ 145 h 145"/>
                <a:gd name="T44" fmla="*/ 72 w 145"/>
                <a:gd name="T45" fmla="*/ 145 h 145"/>
                <a:gd name="T46" fmla="*/ 72 w 145"/>
                <a:gd name="T47" fmla="*/ 145 h 145"/>
                <a:gd name="T48" fmla="*/ 79 w 145"/>
                <a:gd name="T49" fmla="*/ 145 h 145"/>
                <a:gd name="T50" fmla="*/ 87 w 145"/>
                <a:gd name="T51" fmla="*/ 144 h 145"/>
                <a:gd name="T52" fmla="*/ 101 w 145"/>
                <a:gd name="T53" fmla="*/ 139 h 145"/>
                <a:gd name="T54" fmla="*/ 113 w 145"/>
                <a:gd name="T55" fmla="*/ 133 h 145"/>
                <a:gd name="T56" fmla="*/ 124 w 145"/>
                <a:gd name="T57" fmla="*/ 123 h 145"/>
                <a:gd name="T58" fmla="*/ 132 w 145"/>
                <a:gd name="T59" fmla="*/ 113 h 145"/>
                <a:gd name="T60" fmla="*/ 139 w 145"/>
                <a:gd name="T61" fmla="*/ 101 h 145"/>
                <a:gd name="T62" fmla="*/ 143 w 145"/>
                <a:gd name="T63" fmla="*/ 87 h 145"/>
                <a:gd name="T64" fmla="*/ 144 w 145"/>
                <a:gd name="T65" fmla="*/ 80 h 145"/>
                <a:gd name="T66" fmla="*/ 145 w 145"/>
                <a:gd name="T67" fmla="*/ 72 h 145"/>
                <a:gd name="T68" fmla="*/ 145 w 145"/>
                <a:gd name="T69" fmla="*/ 72 h 145"/>
                <a:gd name="T70" fmla="*/ 144 w 145"/>
                <a:gd name="T71" fmla="*/ 65 h 145"/>
                <a:gd name="T72" fmla="*/ 143 w 145"/>
                <a:gd name="T73" fmla="*/ 57 h 145"/>
                <a:gd name="T74" fmla="*/ 139 w 145"/>
                <a:gd name="T75" fmla="*/ 44 h 145"/>
                <a:gd name="T76" fmla="*/ 132 w 145"/>
                <a:gd name="T77" fmla="*/ 32 h 145"/>
                <a:gd name="T78" fmla="*/ 124 w 145"/>
                <a:gd name="T79" fmla="*/ 21 h 145"/>
                <a:gd name="T80" fmla="*/ 113 w 145"/>
                <a:gd name="T81" fmla="*/ 12 h 145"/>
                <a:gd name="T82" fmla="*/ 101 w 145"/>
                <a:gd name="T83" fmla="*/ 6 h 145"/>
                <a:gd name="T84" fmla="*/ 87 w 145"/>
                <a:gd name="T85" fmla="*/ 1 h 145"/>
                <a:gd name="T86" fmla="*/ 79 w 145"/>
                <a:gd name="T87" fmla="*/ 0 h 145"/>
                <a:gd name="T88" fmla="*/ 72 w 145"/>
                <a:gd name="T89" fmla="*/ 0 h 145"/>
                <a:gd name="T90" fmla="*/ 72 w 145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5">
                  <a:moveTo>
                    <a:pt x="72" y="0"/>
                  </a:moveTo>
                  <a:lnTo>
                    <a:pt x="72" y="0"/>
                  </a:lnTo>
                  <a:lnTo>
                    <a:pt x="65" y="0"/>
                  </a:lnTo>
                  <a:lnTo>
                    <a:pt x="58" y="1"/>
                  </a:lnTo>
                  <a:lnTo>
                    <a:pt x="45" y="6"/>
                  </a:lnTo>
                  <a:lnTo>
                    <a:pt x="31" y="12"/>
                  </a:lnTo>
                  <a:lnTo>
                    <a:pt x="21" y="21"/>
                  </a:lnTo>
                  <a:lnTo>
                    <a:pt x="12" y="32"/>
                  </a:lnTo>
                  <a:lnTo>
                    <a:pt x="5" y="44"/>
                  </a:lnTo>
                  <a:lnTo>
                    <a:pt x="1" y="57"/>
                  </a:lnTo>
                  <a:lnTo>
                    <a:pt x="0" y="6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80"/>
                  </a:lnTo>
                  <a:lnTo>
                    <a:pt x="1" y="87"/>
                  </a:lnTo>
                  <a:lnTo>
                    <a:pt x="5" y="101"/>
                  </a:lnTo>
                  <a:lnTo>
                    <a:pt x="12" y="113"/>
                  </a:lnTo>
                  <a:lnTo>
                    <a:pt x="21" y="123"/>
                  </a:lnTo>
                  <a:lnTo>
                    <a:pt x="31" y="133"/>
                  </a:lnTo>
                  <a:lnTo>
                    <a:pt x="45" y="139"/>
                  </a:lnTo>
                  <a:lnTo>
                    <a:pt x="58" y="144"/>
                  </a:lnTo>
                  <a:lnTo>
                    <a:pt x="65" y="145"/>
                  </a:lnTo>
                  <a:lnTo>
                    <a:pt x="72" y="145"/>
                  </a:lnTo>
                  <a:lnTo>
                    <a:pt x="72" y="145"/>
                  </a:lnTo>
                  <a:lnTo>
                    <a:pt x="79" y="145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13" y="133"/>
                  </a:lnTo>
                  <a:lnTo>
                    <a:pt x="124" y="123"/>
                  </a:lnTo>
                  <a:lnTo>
                    <a:pt x="132" y="113"/>
                  </a:lnTo>
                  <a:lnTo>
                    <a:pt x="139" y="101"/>
                  </a:lnTo>
                  <a:lnTo>
                    <a:pt x="143" y="87"/>
                  </a:lnTo>
                  <a:lnTo>
                    <a:pt x="144" y="80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4" y="65"/>
                  </a:lnTo>
                  <a:lnTo>
                    <a:pt x="143" y="57"/>
                  </a:lnTo>
                  <a:lnTo>
                    <a:pt x="139" y="44"/>
                  </a:lnTo>
                  <a:lnTo>
                    <a:pt x="132" y="32"/>
                  </a:lnTo>
                  <a:lnTo>
                    <a:pt x="124" y="21"/>
                  </a:lnTo>
                  <a:lnTo>
                    <a:pt x="113" y="12"/>
                  </a:lnTo>
                  <a:lnTo>
                    <a:pt x="101" y="6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4" name="Freeform 338">
              <a:extLst>
                <a:ext uri="{FF2B5EF4-FFF2-40B4-BE49-F238E27FC236}">
                  <a16:creationId xmlns:a16="http://schemas.microsoft.com/office/drawing/2014/main" id="{1F49DEA2-2064-4EB4-A9BE-1E65DEB10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1" y="5203825"/>
              <a:ext cx="58738" cy="57150"/>
            </a:xfrm>
            <a:custGeom>
              <a:avLst/>
              <a:gdLst>
                <a:gd name="T0" fmla="*/ 73 w 145"/>
                <a:gd name="T1" fmla="*/ 0 h 144"/>
                <a:gd name="T2" fmla="*/ 73 w 145"/>
                <a:gd name="T3" fmla="*/ 0 h 144"/>
                <a:gd name="T4" fmla="*/ 64 w 145"/>
                <a:gd name="T5" fmla="*/ 0 h 144"/>
                <a:gd name="T6" fmla="*/ 57 w 145"/>
                <a:gd name="T7" fmla="*/ 1 h 144"/>
                <a:gd name="T8" fmla="*/ 44 w 145"/>
                <a:gd name="T9" fmla="*/ 5 h 144"/>
                <a:gd name="T10" fmla="*/ 32 w 145"/>
                <a:gd name="T11" fmla="*/ 12 h 144"/>
                <a:gd name="T12" fmla="*/ 21 w 145"/>
                <a:gd name="T13" fmla="*/ 20 h 144"/>
                <a:gd name="T14" fmla="*/ 12 w 145"/>
                <a:gd name="T15" fmla="*/ 31 h 144"/>
                <a:gd name="T16" fmla="*/ 6 w 145"/>
                <a:gd name="T17" fmla="*/ 44 h 144"/>
                <a:gd name="T18" fmla="*/ 1 w 145"/>
                <a:gd name="T19" fmla="*/ 58 h 144"/>
                <a:gd name="T20" fmla="*/ 0 w 145"/>
                <a:gd name="T21" fmla="*/ 65 h 144"/>
                <a:gd name="T22" fmla="*/ 0 w 145"/>
                <a:gd name="T23" fmla="*/ 72 h 144"/>
                <a:gd name="T24" fmla="*/ 0 w 145"/>
                <a:gd name="T25" fmla="*/ 72 h 144"/>
                <a:gd name="T26" fmla="*/ 0 w 145"/>
                <a:gd name="T27" fmla="*/ 79 h 144"/>
                <a:gd name="T28" fmla="*/ 1 w 145"/>
                <a:gd name="T29" fmla="*/ 86 h 144"/>
                <a:gd name="T30" fmla="*/ 6 w 145"/>
                <a:gd name="T31" fmla="*/ 101 h 144"/>
                <a:gd name="T32" fmla="*/ 12 w 145"/>
                <a:gd name="T33" fmla="*/ 113 h 144"/>
                <a:gd name="T34" fmla="*/ 21 w 145"/>
                <a:gd name="T35" fmla="*/ 124 h 144"/>
                <a:gd name="T36" fmla="*/ 32 w 145"/>
                <a:gd name="T37" fmla="*/ 132 h 144"/>
                <a:gd name="T38" fmla="*/ 44 w 145"/>
                <a:gd name="T39" fmla="*/ 139 h 144"/>
                <a:gd name="T40" fmla="*/ 57 w 145"/>
                <a:gd name="T41" fmla="*/ 143 h 144"/>
                <a:gd name="T42" fmla="*/ 64 w 145"/>
                <a:gd name="T43" fmla="*/ 144 h 144"/>
                <a:gd name="T44" fmla="*/ 73 w 145"/>
                <a:gd name="T45" fmla="*/ 144 h 144"/>
                <a:gd name="T46" fmla="*/ 73 w 145"/>
                <a:gd name="T47" fmla="*/ 144 h 144"/>
                <a:gd name="T48" fmla="*/ 80 w 145"/>
                <a:gd name="T49" fmla="*/ 144 h 144"/>
                <a:gd name="T50" fmla="*/ 87 w 145"/>
                <a:gd name="T51" fmla="*/ 143 h 144"/>
                <a:gd name="T52" fmla="*/ 100 w 145"/>
                <a:gd name="T53" fmla="*/ 139 h 144"/>
                <a:gd name="T54" fmla="*/ 112 w 145"/>
                <a:gd name="T55" fmla="*/ 132 h 144"/>
                <a:gd name="T56" fmla="*/ 123 w 145"/>
                <a:gd name="T57" fmla="*/ 124 h 144"/>
                <a:gd name="T58" fmla="*/ 133 w 145"/>
                <a:gd name="T59" fmla="*/ 113 h 144"/>
                <a:gd name="T60" fmla="*/ 139 w 145"/>
                <a:gd name="T61" fmla="*/ 101 h 144"/>
                <a:gd name="T62" fmla="*/ 144 w 145"/>
                <a:gd name="T63" fmla="*/ 86 h 144"/>
                <a:gd name="T64" fmla="*/ 145 w 145"/>
                <a:gd name="T65" fmla="*/ 79 h 144"/>
                <a:gd name="T66" fmla="*/ 145 w 145"/>
                <a:gd name="T67" fmla="*/ 72 h 144"/>
                <a:gd name="T68" fmla="*/ 145 w 145"/>
                <a:gd name="T69" fmla="*/ 72 h 144"/>
                <a:gd name="T70" fmla="*/ 145 w 145"/>
                <a:gd name="T71" fmla="*/ 65 h 144"/>
                <a:gd name="T72" fmla="*/ 144 w 145"/>
                <a:gd name="T73" fmla="*/ 58 h 144"/>
                <a:gd name="T74" fmla="*/ 139 w 145"/>
                <a:gd name="T75" fmla="*/ 44 h 144"/>
                <a:gd name="T76" fmla="*/ 133 w 145"/>
                <a:gd name="T77" fmla="*/ 31 h 144"/>
                <a:gd name="T78" fmla="*/ 123 w 145"/>
                <a:gd name="T79" fmla="*/ 20 h 144"/>
                <a:gd name="T80" fmla="*/ 112 w 145"/>
                <a:gd name="T81" fmla="*/ 12 h 144"/>
                <a:gd name="T82" fmla="*/ 100 w 145"/>
                <a:gd name="T83" fmla="*/ 5 h 144"/>
                <a:gd name="T84" fmla="*/ 87 w 145"/>
                <a:gd name="T85" fmla="*/ 1 h 144"/>
                <a:gd name="T86" fmla="*/ 80 w 145"/>
                <a:gd name="T87" fmla="*/ 0 h 144"/>
                <a:gd name="T88" fmla="*/ 73 w 145"/>
                <a:gd name="T89" fmla="*/ 0 h 144"/>
                <a:gd name="T90" fmla="*/ 73 w 145"/>
                <a:gd name="T9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4">
                  <a:moveTo>
                    <a:pt x="73" y="0"/>
                  </a:moveTo>
                  <a:lnTo>
                    <a:pt x="73" y="0"/>
                  </a:lnTo>
                  <a:lnTo>
                    <a:pt x="64" y="0"/>
                  </a:lnTo>
                  <a:lnTo>
                    <a:pt x="57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0"/>
                  </a:lnTo>
                  <a:lnTo>
                    <a:pt x="12" y="31"/>
                  </a:lnTo>
                  <a:lnTo>
                    <a:pt x="6" y="44"/>
                  </a:lnTo>
                  <a:lnTo>
                    <a:pt x="1" y="58"/>
                  </a:lnTo>
                  <a:lnTo>
                    <a:pt x="0" y="6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9"/>
                  </a:lnTo>
                  <a:lnTo>
                    <a:pt x="1" y="86"/>
                  </a:lnTo>
                  <a:lnTo>
                    <a:pt x="6" y="101"/>
                  </a:lnTo>
                  <a:lnTo>
                    <a:pt x="12" y="113"/>
                  </a:lnTo>
                  <a:lnTo>
                    <a:pt x="21" y="124"/>
                  </a:lnTo>
                  <a:lnTo>
                    <a:pt x="32" y="132"/>
                  </a:lnTo>
                  <a:lnTo>
                    <a:pt x="44" y="139"/>
                  </a:lnTo>
                  <a:lnTo>
                    <a:pt x="57" y="143"/>
                  </a:lnTo>
                  <a:lnTo>
                    <a:pt x="64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80" y="144"/>
                  </a:lnTo>
                  <a:lnTo>
                    <a:pt x="87" y="143"/>
                  </a:lnTo>
                  <a:lnTo>
                    <a:pt x="100" y="139"/>
                  </a:lnTo>
                  <a:lnTo>
                    <a:pt x="112" y="132"/>
                  </a:lnTo>
                  <a:lnTo>
                    <a:pt x="123" y="124"/>
                  </a:lnTo>
                  <a:lnTo>
                    <a:pt x="133" y="113"/>
                  </a:lnTo>
                  <a:lnTo>
                    <a:pt x="139" y="101"/>
                  </a:lnTo>
                  <a:lnTo>
                    <a:pt x="144" y="86"/>
                  </a:lnTo>
                  <a:lnTo>
                    <a:pt x="145" y="79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5" y="65"/>
                  </a:lnTo>
                  <a:lnTo>
                    <a:pt x="144" y="58"/>
                  </a:lnTo>
                  <a:lnTo>
                    <a:pt x="139" y="44"/>
                  </a:lnTo>
                  <a:lnTo>
                    <a:pt x="133" y="31"/>
                  </a:lnTo>
                  <a:lnTo>
                    <a:pt x="123" y="20"/>
                  </a:lnTo>
                  <a:lnTo>
                    <a:pt x="112" y="12"/>
                  </a:lnTo>
                  <a:lnTo>
                    <a:pt x="100" y="5"/>
                  </a:lnTo>
                  <a:lnTo>
                    <a:pt x="87" y="1"/>
                  </a:lnTo>
                  <a:lnTo>
                    <a:pt x="80" y="0"/>
                  </a:lnTo>
                  <a:lnTo>
                    <a:pt x="73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5" name="Freeform 339">
              <a:extLst>
                <a:ext uri="{FF2B5EF4-FFF2-40B4-BE49-F238E27FC236}">
                  <a16:creationId xmlns:a16="http://schemas.microsoft.com/office/drawing/2014/main" id="{9E563E16-DA0C-4530-9501-24F16B3F5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9551" y="4937125"/>
              <a:ext cx="58738" cy="58737"/>
            </a:xfrm>
            <a:custGeom>
              <a:avLst/>
              <a:gdLst>
                <a:gd name="T0" fmla="*/ 72 w 145"/>
                <a:gd name="T1" fmla="*/ 145 h 145"/>
                <a:gd name="T2" fmla="*/ 72 w 145"/>
                <a:gd name="T3" fmla="*/ 145 h 145"/>
                <a:gd name="T4" fmla="*/ 79 w 145"/>
                <a:gd name="T5" fmla="*/ 145 h 145"/>
                <a:gd name="T6" fmla="*/ 87 w 145"/>
                <a:gd name="T7" fmla="*/ 144 h 145"/>
                <a:gd name="T8" fmla="*/ 101 w 145"/>
                <a:gd name="T9" fmla="*/ 139 h 145"/>
                <a:gd name="T10" fmla="*/ 113 w 145"/>
                <a:gd name="T11" fmla="*/ 133 h 145"/>
                <a:gd name="T12" fmla="*/ 124 w 145"/>
                <a:gd name="T13" fmla="*/ 124 h 145"/>
                <a:gd name="T14" fmla="*/ 132 w 145"/>
                <a:gd name="T15" fmla="*/ 113 h 145"/>
                <a:gd name="T16" fmla="*/ 139 w 145"/>
                <a:gd name="T17" fmla="*/ 101 h 145"/>
                <a:gd name="T18" fmla="*/ 143 w 145"/>
                <a:gd name="T19" fmla="*/ 88 h 145"/>
                <a:gd name="T20" fmla="*/ 144 w 145"/>
                <a:gd name="T21" fmla="*/ 80 h 145"/>
                <a:gd name="T22" fmla="*/ 145 w 145"/>
                <a:gd name="T23" fmla="*/ 73 h 145"/>
                <a:gd name="T24" fmla="*/ 145 w 145"/>
                <a:gd name="T25" fmla="*/ 73 h 145"/>
                <a:gd name="T26" fmla="*/ 144 w 145"/>
                <a:gd name="T27" fmla="*/ 65 h 145"/>
                <a:gd name="T28" fmla="*/ 143 w 145"/>
                <a:gd name="T29" fmla="*/ 58 h 145"/>
                <a:gd name="T30" fmla="*/ 139 w 145"/>
                <a:gd name="T31" fmla="*/ 44 h 145"/>
                <a:gd name="T32" fmla="*/ 132 w 145"/>
                <a:gd name="T33" fmla="*/ 32 h 145"/>
                <a:gd name="T34" fmla="*/ 124 w 145"/>
                <a:gd name="T35" fmla="*/ 22 h 145"/>
                <a:gd name="T36" fmla="*/ 113 w 145"/>
                <a:gd name="T37" fmla="*/ 13 h 145"/>
                <a:gd name="T38" fmla="*/ 101 w 145"/>
                <a:gd name="T39" fmla="*/ 6 h 145"/>
                <a:gd name="T40" fmla="*/ 87 w 145"/>
                <a:gd name="T41" fmla="*/ 1 h 145"/>
                <a:gd name="T42" fmla="*/ 79 w 145"/>
                <a:gd name="T43" fmla="*/ 1 h 145"/>
                <a:gd name="T44" fmla="*/ 72 w 145"/>
                <a:gd name="T45" fmla="*/ 0 h 145"/>
                <a:gd name="T46" fmla="*/ 72 w 145"/>
                <a:gd name="T47" fmla="*/ 0 h 145"/>
                <a:gd name="T48" fmla="*/ 65 w 145"/>
                <a:gd name="T49" fmla="*/ 1 h 145"/>
                <a:gd name="T50" fmla="*/ 58 w 145"/>
                <a:gd name="T51" fmla="*/ 1 h 145"/>
                <a:gd name="T52" fmla="*/ 45 w 145"/>
                <a:gd name="T53" fmla="*/ 6 h 145"/>
                <a:gd name="T54" fmla="*/ 31 w 145"/>
                <a:gd name="T55" fmla="*/ 13 h 145"/>
                <a:gd name="T56" fmla="*/ 22 w 145"/>
                <a:gd name="T57" fmla="*/ 22 h 145"/>
                <a:gd name="T58" fmla="*/ 12 w 145"/>
                <a:gd name="T59" fmla="*/ 32 h 145"/>
                <a:gd name="T60" fmla="*/ 6 w 145"/>
                <a:gd name="T61" fmla="*/ 44 h 145"/>
                <a:gd name="T62" fmla="*/ 1 w 145"/>
                <a:gd name="T63" fmla="*/ 58 h 145"/>
                <a:gd name="T64" fmla="*/ 0 w 145"/>
                <a:gd name="T65" fmla="*/ 65 h 145"/>
                <a:gd name="T66" fmla="*/ 0 w 145"/>
                <a:gd name="T67" fmla="*/ 73 h 145"/>
                <a:gd name="T68" fmla="*/ 0 w 145"/>
                <a:gd name="T69" fmla="*/ 73 h 145"/>
                <a:gd name="T70" fmla="*/ 0 w 145"/>
                <a:gd name="T71" fmla="*/ 80 h 145"/>
                <a:gd name="T72" fmla="*/ 1 w 145"/>
                <a:gd name="T73" fmla="*/ 88 h 145"/>
                <a:gd name="T74" fmla="*/ 6 w 145"/>
                <a:gd name="T75" fmla="*/ 101 h 145"/>
                <a:gd name="T76" fmla="*/ 12 w 145"/>
                <a:gd name="T77" fmla="*/ 113 h 145"/>
                <a:gd name="T78" fmla="*/ 22 w 145"/>
                <a:gd name="T79" fmla="*/ 124 h 145"/>
                <a:gd name="T80" fmla="*/ 31 w 145"/>
                <a:gd name="T81" fmla="*/ 133 h 145"/>
                <a:gd name="T82" fmla="*/ 45 w 145"/>
                <a:gd name="T83" fmla="*/ 139 h 145"/>
                <a:gd name="T84" fmla="*/ 58 w 145"/>
                <a:gd name="T85" fmla="*/ 144 h 145"/>
                <a:gd name="T86" fmla="*/ 65 w 145"/>
                <a:gd name="T87" fmla="*/ 145 h 145"/>
                <a:gd name="T88" fmla="*/ 72 w 145"/>
                <a:gd name="T89" fmla="*/ 145 h 145"/>
                <a:gd name="T90" fmla="*/ 72 w 145"/>
                <a:gd name="T9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5">
                  <a:moveTo>
                    <a:pt x="72" y="145"/>
                  </a:moveTo>
                  <a:lnTo>
                    <a:pt x="72" y="145"/>
                  </a:lnTo>
                  <a:lnTo>
                    <a:pt x="79" y="145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13" y="133"/>
                  </a:lnTo>
                  <a:lnTo>
                    <a:pt x="124" y="124"/>
                  </a:lnTo>
                  <a:lnTo>
                    <a:pt x="132" y="113"/>
                  </a:lnTo>
                  <a:lnTo>
                    <a:pt x="139" y="101"/>
                  </a:lnTo>
                  <a:lnTo>
                    <a:pt x="143" y="88"/>
                  </a:lnTo>
                  <a:lnTo>
                    <a:pt x="144" y="80"/>
                  </a:lnTo>
                  <a:lnTo>
                    <a:pt x="145" y="73"/>
                  </a:lnTo>
                  <a:lnTo>
                    <a:pt x="145" y="73"/>
                  </a:lnTo>
                  <a:lnTo>
                    <a:pt x="144" y="65"/>
                  </a:lnTo>
                  <a:lnTo>
                    <a:pt x="143" y="58"/>
                  </a:lnTo>
                  <a:lnTo>
                    <a:pt x="139" y="44"/>
                  </a:lnTo>
                  <a:lnTo>
                    <a:pt x="132" y="32"/>
                  </a:lnTo>
                  <a:lnTo>
                    <a:pt x="124" y="22"/>
                  </a:lnTo>
                  <a:lnTo>
                    <a:pt x="113" y="13"/>
                  </a:lnTo>
                  <a:lnTo>
                    <a:pt x="101" y="6"/>
                  </a:lnTo>
                  <a:lnTo>
                    <a:pt x="87" y="1"/>
                  </a:lnTo>
                  <a:lnTo>
                    <a:pt x="79" y="1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8" y="1"/>
                  </a:lnTo>
                  <a:lnTo>
                    <a:pt x="45" y="6"/>
                  </a:lnTo>
                  <a:lnTo>
                    <a:pt x="31" y="13"/>
                  </a:lnTo>
                  <a:lnTo>
                    <a:pt x="22" y="22"/>
                  </a:lnTo>
                  <a:lnTo>
                    <a:pt x="12" y="32"/>
                  </a:lnTo>
                  <a:lnTo>
                    <a:pt x="6" y="44"/>
                  </a:lnTo>
                  <a:lnTo>
                    <a:pt x="1" y="58"/>
                  </a:lnTo>
                  <a:lnTo>
                    <a:pt x="0" y="65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80"/>
                  </a:lnTo>
                  <a:lnTo>
                    <a:pt x="1" y="88"/>
                  </a:lnTo>
                  <a:lnTo>
                    <a:pt x="6" y="101"/>
                  </a:lnTo>
                  <a:lnTo>
                    <a:pt x="12" y="113"/>
                  </a:lnTo>
                  <a:lnTo>
                    <a:pt x="22" y="124"/>
                  </a:lnTo>
                  <a:lnTo>
                    <a:pt x="31" y="133"/>
                  </a:lnTo>
                  <a:lnTo>
                    <a:pt x="45" y="139"/>
                  </a:lnTo>
                  <a:lnTo>
                    <a:pt x="58" y="144"/>
                  </a:lnTo>
                  <a:lnTo>
                    <a:pt x="65" y="145"/>
                  </a:lnTo>
                  <a:lnTo>
                    <a:pt x="72" y="145"/>
                  </a:lnTo>
                  <a:lnTo>
                    <a:pt x="72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6" name="Freeform 340">
              <a:extLst>
                <a:ext uri="{FF2B5EF4-FFF2-40B4-BE49-F238E27FC236}">
                  <a16:creationId xmlns:a16="http://schemas.microsoft.com/office/drawing/2014/main" id="{2D95974C-D517-4D75-A407-E7BCF3CA6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2413" y="4999038"/>
              <a:ext cx="30163" cy="41275"/>
            </a:xfrm>
            <a:custGeom>
              <a:avLst/>
              <a:gdLst>
                <a:gd name="T0" fmla="*/ 74 w 77"/>
                <a:gd name="T1" fmla="*/ 65 h 102"/>
                <a:gd name="T2" fmla="*/ 47 w 77"/>
                <a:gd name="T3" fmla="*/ 13 h 102"/>
                <a:gd name="T4" fmla="*/ 47 w 77"/>
                <a:gd name="T5" fmla="*/ 13 h 102"/>
                <a:gd name="T6" fmla="*/ 43 w 77"/>
                <a:gd name="T7" fmla="*/ 8 h 102"/>
                <a:gd name="T8" fmla="*/ 39 w 77"/>
                <a:gd name="T9" fmla="*/ 5 h 102"/>
                <a:gd name="T10" fmla="*/ 36 w 77"/>
                <a:gd name="T11" fmla="*/ 2 h 102"/>
                <a:gd name="T12" fmla="*/ 31 w 77"/>
                <a:gd name="T13" fmla="*/ 1 h 102"/>
                <a:gd name="T14" fmla="*/ 26 w 77"/>
                <a:gd name="T15" fmla="*/ 0 h 102"/>
                <a:gd name="T16" fmla="*/ 21 w 77"/>
                <a:gd name="T17" fmla="*/ 0 h 102"/>
                <a:gd name="T18" fmla="*/ 18 w 77"/>
                <a:gd name="T19" fmla="*/ 1 h 102"/>
                <a:gd name="T20" fmla="*/ 13 w 77"/>
                <a:gd name="T21" fmla="*/ 2 h 102"/>
                <a:gd name="T22" fmla="*/ 13 w 77"/>
                <a:gd name="T23" fmla="*/ 2 h 102"/>
                <a:gd name="T24" fmla="*/ 8 w 77"/>
                <a:gd name="T25" fmla="*/ 6 h 102"/>
                <a:gd name="T26" fmla="*/ 5 w 77"/>
                <a:gd name="T27" fmla="*/ 8 h 102"/>
                <a:gd name="T28" fmla="*/ 2 w 77"/>
                <a:gd name="T29" fmla="*/ 13 h 102"/>
                <a:gd name="T30" fmla="*/ 1 w 77"/>
                <a:gd name="T31" fmla="*/ 17 h 102"/>
                <a:gd name="T32" fmla="*/ 0 w 77"/>
                <a:gd name="T33" fmla="*/ 22 h 102"/>
                <a:gd name="T34" fmla="*/ 0 w 77"/>
                <a:gd name="T35" fmla="*/ 26 h 102"/>
                <a:gd name="T36" fmla="*/ 1 w 77"/>
                <a:gd name="T37" fmla="*/ 31 h 102"/>
                <a:gd name="T38" fmla="*/ 2 w 77"/>
                <a:gd name="T39" fmla="*/ 36 h 102"/>
                <a:gd name="T40" fmla="*/ 31 w 77"/>
                <a:gd name="T41" fmla="*/ 89 h 102"/>
                <a:gd name="T42" fmla="*/ 31 w 77"/>
                <a:gd name="T43" fmla="*/ 89 h 102"/>
                <a:gd name="T44" fmla="*/ 35 w 77"/>
                <a:gd name="T45" fmla="*/ 94 h 102"/>
                <a:gd name="T46" fmla="*/ 39 w 77"/>
                <a:gd name="T47" fmla="*/ 98 h 102"/>
                <a:gd name="T48" fmla="*/ 45 w 77"/>
                <a:gd name="T49" fmla="*/ 101 h 102"/>
                <a:gd name="T50" fmla="*/ 53 w 77"/>
                <a:gd name="T51" fmla="*/ 102 h 102"/>
                <a:gd name="T52" fmla="*/ 53 w 77"/>
                <a:gd name="T53" fmla="*/ 102 h 102"/>
                <a:gd name="T54" fmla="*/ 59 w 77"/>
                <a:gd name="T55" fmla="*/ 101 h 102"/>
                <a:gd name="T56" fmla="*/ 65 w 77"/>
                <a:gd name="T57" fmla="*/ 98 h 102"/>
                <a:gd name="T58" fmla="*/ 65 w 77"/>
                <a:gd name="T59" fmla="*/ 98 h 102"/>
                <a:gd name="T60" fmla="*/ 68 w 77"/>
                <a:gd name="T61" fmla="*/ 96 h 102"/>
                <a:gd name="T62" fmla="*/ 72 w 77"/>
                <a:gd name="T63" fmla="*/ 92 h 102"/>
                <a:gd name="T64" fmla="*/ 74 w 77"/>
                <a:gd name="T65" fmla="*/ 89 h 102"/>
                <a:gd name="T66" fmla="*/ 77 w 77"/>
                <a:gd name="T67" fmla="*/ 84 h 102"/>
                <a:gd name="T68" fmla="*/ 77 w 77"/>
                <a:gd name="T69" fmla="*/ 79 h 102"/>
                <a:gd name="T70" fmla="*/ 77 w 77"/>
                <a:gd name="T71" fmla="*/ 74 h 102"/>
                <a:gd name="T72" fmla="*/ 77 w 77"/>
                <a:gd name="T73" fmla="*/ 70 h 102"/>
                <a:gd name="T74" fmla="*/ 74 w 77"/>
                <a:gd name="T75" fmla="*/ 65 h 102"/>
                <a:gd name="T76" fmla="*/ 74 w 77"/>
                <a:gd name="T77" fmla="*/ 6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102">
                  <a:moveTo>
                    <a:pt x="74" y="65"/>
                  </a:moveTo>
                  <a:lnTo>
                    <a:pt x="47" y="13"/>
                  </a:lnTo>
                  <a:lnTo>
                    <a:pt x="47" y="13"/>
                  </a:lnTo>
                  <a:lnTo>
                    <a:pt x="43" y="8"/>
                  </a:lnTo>
                  <a:lnTo>
                    <a:pt x="39" y="5"/>
                  </a:lnTo>
                  <a:lnTo>
                    <a:pt x="36" y="2"/>
                  </a:lnTo>
                  <a:lnTo>
                    <a:pt x="31" y="1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8" y="1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8" y="6"/>
                  </a:lnTo>
                  <a:lnTo>
                    <a:pt x="5" y="8"/>
                  </a:lnTo>
                  <a:lnTo>
                    <a:pt x="2" y="13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1" y="31"/>
                  </a:lnTo>
                  <a:lnTo>
                    <a:pt x="2" y="36"/>
                  </a:lnTo>
                  <a:lnTo>
                    <a:pt x="31" y="89"/>
                  </a:lnTo>
                  <a:lnTo>
                    <a:pt x="31" y="89"/>
                  </a:lnTo>
                  <a:lnTo>
                    <a:pt x="35" y="94"/>
                  </a:lnTo>
                  <a:lnTo>
                    <a:pt x="39" y="98"/>
                  </a:lnTo>
                  <a:lnTo>
                    <a:pt x="45" y="101"/>
                  </a:lnTo>
                  <a:lnTo>
                    <a:pt x="53" y="102"/>
                  </a:lnTo>
                  <a:lnTo>
                    <a:pt x="53" y="102"/>
                  </a:lnTo>
                  <a:lnTo>
                    <a:pt x="59" y="101"/>
                  </a:lnTo>
                  <a:lnTo>
                    <a:pt x="65" y="98"/>
                  </a:lnTo>
                  <a:lnTo>
                    <a:pt x="65" y="98"/>
                  </a:lnTo>
                  <a:lnTo>
                    <a:pt x="68" y="96"/>
                  </a:lnTo>
                  <a:lnTo>
                    <a:pt x="72" y="92"/>
                  </a:lnTo>
                  <a:lnTo>
                    <a:pt x="74" y="89"/>
                  </a:lnTo>
                  <a:lnTo>
                    <a:pt x="77" y="84"/>
                  </a:lnTo>
                  <a:lnTo>
                    <a:pt x="77" y="79"/>
                  </a:lnTo>
                  <a:lnTo>
                    <a:pt x="77" y="74"/>
                  </a:lnTo>
                  <a:lnTo>
                    <a:pt x="77" y="70"/>
                  </a:lnTo>
                  <a:lnTo>
                    <a:pt x="74" y="65"/>
                  </a:lnTo>
                  <a:lnTo>
                    <a:pt x="74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7" name="Freeform 341">
              <a:extLst>
                <a:ext uri="{FF2B5EF4-FFF2-40B4-BE49-F238E27FC236}">
                  <a16:creationId xmlns:a16="http://schemas.microsoft.com/office/drawing/2014/main" id="{0E35C984-C5AB-4574-BF9B-9BB65CA92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1" y="5051425"/>
              <a:ext cx="31750" cy="39687"/>
            </a:xfrm>
            <a:custGeom>
              <a:avLst/>
              <a:gdLst>
                <a:gd name="T0" fmla="*/ 30 w 76"/>
                <a:gd name="T1" fmla="*/ 89 h 102"/>
                <a:gd name="T2" fmla="*/ 30 w 76"/>
                <a:gd name="T3" fmla="*/ 89 h 102"/>
                <a:gd name="T4" fmla="*/ 34 w 76"/>
                <a:gd name="T5" fmla="*/ 95 h 102"/>
                <a:gd name="T6" fmla="*/ 39 w 76"/>
                <a:gd name="T7" fmla="*/ 98 h 102"/>
                <a:gd name="T8" fmla="*/ 45 w 76"/>
                <a:gd name="T9" fmla="*/ 101 h 102"/>
                <a:gd name="T10" fmla="*/ 51 w 76"/>
                <a:gd name="T11" fmla="*/ 102 h 102"/>
                <a:gd name="T12" fmla="*/ 51 w 76"/>
                <a:gd name="T13" fmla="*/ 102 h 102"/>
                <a:gd name="T14" fmla="*/ 57 w 76"/>
                <a:gd name="T15" fmla="*/ 101 h 102"/>
                <a:gd name="T16" fmla="*/ 63 w 76"/>
                <a:gd name="T17" fmla="*/ 98 h 102"/>
                <a:gd name="T18" fmla="*/ 63 w 76"/>
                <a:gd name="T19" fmla="*/ 98 h 102"/>
                <a:gd name="T20" fmla="*/ 68 w 76"/>
                <a:gd name="T21" fmla="*/ 96 h 102"/>
                <a:gd name="T22" fmla="*/ 70 w 76"/>
                <a:gd name="T23" fmla="*/ 92 h 102"/>
                <a:gd name="T24" fmla="*/ 74 w 76"/>
                <a:gd name="T25" fmla="*/ 89 h 102"/>
                <a:gd name="T26" fmla="*/ 75 w 76"/>
                <a:gd name="T27" fmla="*/ 84 h 102"/>
                <a:gd name="T28" fmla="*/ 76 w 76"/>
                <a:gd name="T29" fmla="*/ 79 h 102"/>
                <a:gd name="T30" fmla="*/ 76 w 76"/>
                <a:gd name="T31" fmla="*/ 74 h 102"/>
                <a:gd name="T32" fmla="*/ 75 w 76"/>
                <a:gd name="T33" fmla="*/ 69 h 102"/>
                <a:gd name="T34" fmla="*/ 74 w 76"/>
                <a:gd name="T35" fmla="*/ 66 h 102"/>
                <a:gd name="T36" fmla="*/ 45 w 76"/>
                <a:gd name="T37" fmla="*/ 13 h 102"/>
                <a:gd name="T38" fmla="*/ 45 w 76"/>
                <a:gd name="T39" fmla="*/ 13 h 102"/>
                <a:gd name="T40" fmla="*/ 43 w 76"/>
                <a:gd name="T41" fmla="*/ 8 h 102"/>
                <a:gd name="T42" fmla="*/ 39 w 76"/>
                <a:gd name="T43" fmla="*/ 6 h 102"/>
                <a:gd name="T44" fmla="*/ 36 w 76"/>
                <a:gd name="T45" fmla="*/ 2 h 102"/>
                <a:gd name="T46" fmla="*/ 31 w 76"/>
                <a:gd name="T47" fmla="*/ 1 h 102"/>
                <a:gd name="T48" fmla="*/ 26 w 76"/>
                <a:gd name="T49" fmla="*/ 0 h 102"/>
                <a:gd name="T50" fmla="*/ 21 w 76"/>
                <a:gd name="T51" fmla="*/ 0 h 102"/>
                <a:gd name="T52" fmla="*/ 16 w 76"/>
                <a:gd name="T53" fmla="*/ 1 h 102"/>
                <a:gd name="T54" fmla="*/ 12 w 76"/>
                <a:gd name="T55" fmla="*/ 3 h 102"/>
                <a:gd name="T56" fmla="*/ 12 w 76"/>
                <a:gd name="T57" fmla="*/ 3 h 102"/>
                <a:gd name="T58" fmla="*/ 8 w 76"/>
                <a:gd name="T59" fmla="*/ 6 h 102"/>
                <a:gd name="T60" fmla="*/ 4 w 76"/>
                <a:gd name="T61" fmla="*/ 9 h 102"/>
                <a:gd name="T62" fmla="*/ 2 w 76"/>
                <a:gd name="T63" fmla="*/ 13 h 102"/>
                <a:gd name="T64" fmla="*/ 0 w 76"/>
                <a:gd name="T65" fmla="*/ 18 h 102"/>
                <a:gd name="T66" fmla="*/ 0 w 76"/>
                <a:gd name="T67" fmla="*/ 23 h 102"/>
                <a:gd name="T68" fmla="*/ 0 w 76"/>
                <a:gd name="T69" fmla="*/ 27 h 102"/>
                <a:gd name="T70" fmla="*/ 0 w 76"/>
                <a:gd name="T71" fmla="*/ 32 h 102"/>
                <a:gd name="T72" fmla="*/ 2 w 76"/>
                <a:gd name="T73" fmla="*/ 36 h 102"/>
                <a:gd name="T74" fmla="*/ 30 w 76"/>
                <a:gd name="T75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102">
                  <a:moveTo>
                    <a:pt x="30" y="89"/>
                  </a:moveTo>
                  <a:lnTo>
                    <a:pt x="30" y="89"/>
                  </a:lnTo>
                  <a:lnTo>
                    <a:pt x="34" y="95"/>
                  </a:lnTo>
                  <a:lnTo>
                    <a:pt x="39" y="98"/>
                  </a:lnTo>
                  <a:lnTo>
                    <a:pt x="45" y="101"/>
                  </a:lnTo>
                  <a:lnTo>
                    <a:pt x="51" y="102"/>
                  </a:lnTo>
                  <a:lnTo>
                    <a:pt x="51" y="102"/>
                  </a:lnTo>
                  <a:lnTo>
                    <a:pt x="57" y="101"/>
                  </a:lnTo>
                  <a:lnTo>
                    <a:pt x="63" y="98"/>
                  </a:lnTo>
                  <a:lnTo>
                    <a:pt x="63" y="98"/>
                  </a:lnTo>
                  <a:lnTo>
                    <a:pt x="68" y="96"/>
                  </a:lnTo>
                  <a:lnTo>
                    <a:pt x="70" y="92"/>
                  </a:lnTo>
                  <a:lnTo>
                    <a:pt x="74" y="89"/>
                  </a:lnTo>
                  <a:lnTo>
                    <a:pt x="75" y="84"/>
                  </a:lnTo>
                  <a:lnTo>
                    <a:pt x="76" y="79"/>
                  </a:lnTo>
                  <a:lnTo>
                    <a:pt x="76" y="74"/>
                  </a:lnTo>
                  <a:lnTo>
                    <a:pt x="75" y="69"/>
                  </a:lnTo>
                  <a:lnTo>
                    <a:pt x="74" y="66"/>
                  </a:lnTo>
                  <a:lnTo>
                    <a:pt x="45" y="13"/>
                  </a:lnTo>
                  <a:lnTo>
                    <a:pt x="45" y="13"/>
                  </a:lnTo>
                  <a:lnTo>
                    <a:pt x="43" y="8"/>
                  </a:lnTo>
                  <a:lnTo>
                    <a:pt x="39" y="6"/>
                  </a:lnTo>
                  <a:lnTo>
                    <a:pt x="36" y="2"/>
                  </a:lnTo>
                  <a:lnTo>
                    <a:pt x="31" y="1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6" y="1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8" y="6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18"/>
                  </a:lnTo>
                  <a:lnTo>
                    <a:pt x="0" y="23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3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8" name="Freeform 342">
              <a:extLst>
                <a:ext uri="{FF2B5EF4-FFF2-40B4-BE49-F238E27FC236}">
                  <a16:creationId xmlns:a16="http://schemas.microsoft.com/office/drawing/2014/main" id="{CBB40911-0A4C-441D-A7FC-FAE80A308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463" y="5184775"/>
              <a:ext cx="42863" cy="33337"/>
            </a:xfrm>
            <a:custGeom>
              <a:avLst/>
              <a:gdLst>
                <a:gd name="T0" fmla="*/ 94 w 106"/>
                <a:gd name="T1" fmla="*/ 36 h 83"/>
                <a:gd name="T2" fmla="*/ 37 w 106"/>
                <a:gd name="T3" fmla="*/ 3 h 83"/>
                <a:gd name="T4" fmla="*/ 37 w 106"/>
                <a:gd name="T5" fmla="*/ 3 h 83"/>
                <a:gd name="T6" fmla="*/ 32 w 106"/>
                <a:gd name="T7" fmla="*/ 1 h 83"/>
                <a:gd name="T8" fmla="*/ 27 w 106"/>
                <a:gd name="T9" fmla="*/ 0 h 83"/>
                <a:gd name="T10" fmla="*/ 22 w 106"/>
                <a:gd name="T11" fmla="*/ 0 h 83"/>
                <a:gd name="T12" fmla="*/ 18 w 106"/>
                <a:gd name="T13" fmla="*/ 1 h 83"/>
                <a:gd name="T14" fmla="*/ 14 w 106"/>
                <a:gd name="T15" fmla="*/ 2 h 83"/>
                <a:gd name="T16" fmla="*/ 9 w 106"/>
                <a:gd name="T17" fmla="*/ 5 h 83"/>
                <a:gd name="T18" fmla="*/ 6 w 106"/>
                <a:gd name="T19" fmla="*/ 8 h 83"/>
                <a:gd name="T20" fmla="*/ 3 w 106"/>
                <a:gd name="T21" fmla="*/ 13 h 83"/>
                <a:gd name="T22" fmla="*/ 3 w 106"/>
                <a:gd name="T23" fmla="*/ 13 h 83"/>
                <a:gd name="T24" fmla="*/ 1 w 106"/>
                <a:gd name="T25" fmla="*/ 17 h 83"/>
                <a:gd name="T26" fmla="*/ 0 w 106"/>
                <a:gd name="T27" fmla="*/ 21 h 83"/>
                <a:gd name="T28" fmla="*/ 0 w 106"/>
                <a:gd name="T29" fmla="*/ 26 h 83"/>
                <a:gd name="T30" fmla="*/ 1 w 106"/>
                <a:gd name="T31" fmla="*/ 31 h 83"/>
                <a:gd name="T32" fmla="*/ 2 w 106"/>
                <a:gd name="T33" fmla="*/ 36 h 83"/>
                <a:gd name="T34" fmla="*/ 4 w 106"/>
                <a:gd name="T35" fmla="*/ 39 h 83"/>
                <a:gd name="T36" fmla="*/ 8 w 106"/>
                <a:gd name="T37" fmla="*/ 43 h 83"/>
                <a:gd name="T38" fmla="*/ 13 w 106"/>
                <a:gd name="T39" fmla="*/ 47 h 83"/>
                <a:gd name="T40" fmla="*/ 69 w 106"/>
                <a:gd name="T41" fmla="*/ 79 h 83"/>
                <a:gd name="T42" fmla="*/ 69 w 106"/>
                <a:gd name="T43" fmla="*/ 79 h 83"/>
                <a:gd name="T44" fmla="*/ 75 w 106"/>
                <a:gd name="T45" fmla="*/ 81 h 83"/>
                <a:gd name="T46" fmla="*/ 81 w 106"/>
                <a:gd name="T47" fmla="*/ 83 h 83"/>
                <a:gd name="T48" fmla="*/ 81 w 106"/>
                <a:gd name="T49" fmla="*/ 83 h 83"/>
                <a:gd name="T50" fmla="*/ 88 w 106"/>
                <a:gd name="T51" fmla="*/ 81 h 83"/>
                <a:gd name="T52" fmla="*/ 94 w 106"/>
                <a:gd name="T53" fmla="*/ 79 h 83"/>
                <a:gd name="T54" fmla="*/ 99 w 106"/>
                <a:gd name="T55" fmla="*/ 75 h 83"/>
                <a:gd name="T56" fmla="*/ 103 w 106"/>
                <a:gd name="T57" fmla="*/ 69 h 83"/>
                <a:gd name="T58" fmla="*/ 103 w 106"/>
                <a:gd name="T59" fmla="*/ 69 h 83"/>
                <a:gd name="T60" fmla="*/ 105 w 106"/>
                <a:gd name="T61" fmla="*/ 65 h 83"/>
                <a:gd name="T62" fmla="*/ 106 w 106"/>
                <a:gd name="T63" fmla="*/ 60 h 83"/>
                <a:gd name="T64" fmla="*/ 106 w 106"/>
                <a:gd name="T65" fmla="*/ 55 h 83"/>
                <a:gd name="T66" fmla="*/ 105 w 106"/>
                <a:gd name="T67" fmla="*/ 51 h 83"/>
                <a:gd name="T68" fmla="*/ 104 w 106"/>
                <a:gd name="T69" fmla="*/ 47 h 83"/>
                <a:gd name="T70" fmla="*/ 102 w 106"/>
                <a:gd name="T71" fmla="*/ 43 h 83"/>
                <a:gd name="T72" fmla="*/ 98 w 106"/>
                <a:gd name="T73" fmla="*/ 39 h 83"/>
                <a:gd name="T74" fmla="*/ 94 w 106"/>
                <a:gd name="T75" fmla="*/ 36 h 83"/>
                <a:gd name="T76" fmla="*/ 94 w 106"/>
                <a:gd name="T77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83">
                  <a:moveTo>
                    <a:pt x="94" y="36"/>
                  </a:moveTo>
                  <a:lnTo>
                    <a:pt x="37" y="3"/>
                  </a:lnTo>
                  <a:lnTo>
                    <a:pt x="37" y="3"/>
                  </a:lnTo>
                  <a:lnTo>
                    <a:pt x="32" y="1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4" y="2"/>
                  </a:lnTo>
                  <a:lnTo>
                    <a:pt x="9" y="5"/>
                  </a:lnTo>
                  <a:lnTo>
                    <a:pt x="6" y="8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" y="31"/>
                  </a:lnTo>
                  <a:lnTo>
                    <a:pt x="2" y="36"/>
                  </a:lnTo>
                  <a:lnTo>
                    <a:pt x="4" y="39"/>
                  </a:lnTo>
                  <a:lnTo>
                    <a:pt x="8" y="43"/>
                  </a:lnTo>
                  <a:lnTo>
                    <a:pt x="13" y="47"/>
                  </a:lnTo>
                  <a:lnTo>
                    <a:pt x="69" y="79"/>
                  </a:lnTo>
                  <a:lnTo>
                    <a:pt x="69" y="79"/>
                  </a:lnTo>
                  <a:lnTo>
                    <a:pt x="75" y="81"/>
                  </a:lnTo>
                  <a:lnTo>
                    <a:pt x="81" y="83"/>
                  </a:lnTo>
                  <a:lnTo>
                    <a:pt x="81" y="83"/>
                  </a:lnTo>
                  <a:lnTo>
                    <a:pt x="88" y="81"/>
                  </a:lnTo>
                  <a:lnTo>
                    <a:pt x="94" y="79"/>
                  </a:lnTo>
                  <a:lnTo>
                    <a:pt x="99" y="75"/>
                  </a:lnTo>
                  <a:lnTo>
                    <a:pt x="103" y="69"/>
                  </a:lnTo>
                  <a:lnTo>
                    <a:pt x="103" y="69"/>
                  </a:lnTo>
                  <a:lnTo>
                    <a:pt x="105" y="65"/>
                  </a:lnTo>
                  <a:lnTo>
                    <a:pt x="106" y="60"/>
                  </a:lnTo>
                  <a:lnTo>
                    <a:pt x="106" y="55"/>
                  </a:lnTo>
                  <a:lnTo>
                    <a:pt x="105" y="51"/>
                  </a:lnTo>
                  <a:lnTo>
                    <a:pt x="104" y="47"/>
                  </a:lnTo>
                  <a:lnTo>
                    <a:pt x="102" y="43"/>
                  </a:lnTo>
                  <a:lnTo>
                    <a:pt x="98" y="39"/>
                  </a:lnTo>
                  <a:lnTo>
                    <a:pt x="94" y="36"/>
                  </a:lnTo>
                  <a:lnTo>
                    <a:pt x="9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9" name="Freeform 343">
              <a:extLst>
                <a:ext uri="{FF2B5EF4-FFF2-40B4-BE49-F238E27FC236}">
                  <a16:creationId xmlns:a16="http://schemas.microsoft.com/office/drawing/2014/main" id="{C9BC2F67-6686-4D57-956A-EABAF4AF7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613" y="5216525"/>
              <a:ext cx="42863" cy="33337"/>
            </a:xfrm>
            <a:custGeom>
              <a:avLst/>
              <a:gdLst>
                <a:gd name="T0" fmla="*/ 95 w 107"/>
                <a:gd name="T1" fmla="*/ 36 h 83"/>
                <a:gd name="T2" fmla="*/ 38 w 107"/>
                <a:gd name="T3" fmla="*/ 4 h 83"/>
                <a:gd name="T4" fmla="*/ 38 w 107"/>
                <a:gd name="T5" fmla="*/ 4 h 83"/>
                <a:gd name="T6" fmla="*/ 33 w 107"/>
                <a:gd name="T7" fmla="*/ 2 h 83"/>
                <a:gd name="T8" fmla="*/ 28 w 107"/>
                <a:gd name="T9" fmla="*/ 0 h 83"/>
                <a:gd name="T10" fmla="*/ 23 w 107"/>
                <a:gd name="T11" fmla="*/ 0 h 83"/>
                <a:gd name="T12" fmla="*/ 20 w 107"/>
                <a:gd name="T13" fmla="*/ 2 h 83"/>
                <a:gd name="T14" fmla="*/ 15 w 107"/>
                <a:gd name="T15" fmla="*/ 3 h 83"/>
                <a:gd name="T16" fmla="*/ 10 w 107"/>
                <a:gd name="T17" fmla="*/ 6 h 83"/>
                <a:gd name="T18" fmla="*/ 6 w 107"/>
                <a:gd name="T19" fmla="*/ 9 h 83"/>
                <a:gd name="T20" fmla="*/ 4 w 107"/>
                <a:gd name="T21" fmla="*/ 14 h 83"/>
                <a:gd name="T22" fmla="*/ 4 w 107"/>
                <a:gd name="T23" fmla="*/ 14 h 83"/>
                <a:gd name="T24" fmla="*/ 2 w 107"/>
                <a:gd name="T25" fmla="*/ 17 h 83"/>
                <a:gd name="T26" fmla="*/ 2 w 107"/>
                <a:gd name="T27" fmla="*/ 22 h 83"/>
                <a:gd name="T28" fmla="*/ 0 w 107"/>
                <a:gd name="T29" fmla="*/ 27 h 83"/>
                <a:gd name="T30" fmla="*/ 2 w 107"/>
                <a:gd name="T31" fmla="*/ 32 h 83"/>
                <a:gd name="T32" fmla="*/ 3 w 107"/>
                <a:gd name="T33" fmla="*/ 36 h 83"/>
                <a:gd name="T34" fmla="*/ 6 w 107"/>
                <a:gd name="T35" fmla="*/ 40 h 83"/>
                <a:gd name="T36" fmla="*/ 9 w 107"/>
                <a:gd name="T37" fmla="*/ 44 h 83"/>
                <a:gd name="T38" fmla="*/ 14 w 107"/>
                <a:gd name="T39" fmla="*/ 47 h 83"/>
                <a:gd name="T40" fmla="*/ 70 w 107"/>
                <a:gd name="T41" fmla="*/ 80 h 83"/>
                <a:gd name="T42" fmla="*/ 70 w 107"/>
                <a:gd name="T43" fmla="*/ 80 h 83"/>
                <a:gd name="T44" fmla="*/ 76 w 107"/>
                <a:gd name="T45" fmla="*/ 82 h 83"/>
                <a:gd name="T46" fmla="*/ 83 w 107"/>
                <a:gd name="T47" fmla="*/ 83 h 83"/>
                <a:gd name="T48" fmla="*/ 83 w 107"/>
                <a:gd name="T49" fmla="*/ 83 h 83"/>
                <a:gd name="T50" fmla="*/ 89 w 107"/>
                <a:gd name="T51" fmla="*/ 82 h 83"/>
                <a:gd name="T52" fmla="*/ 95 w 107"/>
                <a:gd name="T53" fmla="*/ 80 h 83"/>
                <a:gd name="T54" fmla="*/ 100 w 107"/>
                <a:gd name="T55" fmla="*/ 76 h 83"/>
                <a:gd name="T56" fmla="*/ 104 w 107"/>
                <a:gd name="T57" fmla="*/ 70 h 83"/>
                <a:gd name="T58" fmla="*/ 104 w 107"/>
                <a:gd name="T59" fmla="*/ 70 h 83"/>
                <a:gd name="T60" fmla="*/ 106 w 107"/>
                <a:gd name="T61" fmla="*/ 65 h 83"/>
                <a:gd name="T62" fmla="*/ 107 w 107"/>
                <a:gd name="T63" fmla="*/ 62 h 83"/>
                <a:gd name="T64" fmla="*/ 107 w 107"/>
                <a:gd name="T65" fmla="*/ 57 h 83"/>
                <a:gd name="T66" fmla="*/ 106 w 107"/>
                <a:gd name="T67" fmla="*/ 52 h 83"/>
                <a:gd name="T68" fmla="*/ 105 w 107"/>
                <a:gd name="T69" fmla="*/ 47 h 83"/>
                <a:gd name="T70" fmla="*/ 102 w 107"/>
                <a:gd name="T71" fmla="*/ 44 h 83"/>
                <a:gd name="T72" fmla="*/ 99 w 107"/>
                <a:gd name="T73" fmla="*/ 40 h 83"/>
                <a:gd name="T74" fmla="*/ 95 w 107"/>
                <a:gd name="T75" fmla="*/ 36 h 83"/>
                <a:gd name="T76" fmla="*/ 95 w 107"/>
                <a:gd name="T77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7" h="83">
                  <a:moveTo>
                    <a:pt x="95" y="36"/>
                  </a:moveTo>
                  <a:lnTo>
                    <a:pt x="38" y="4"/>
                  </a:lnTo>
                  <a:lnTo>
                    <a:pt x="38" y="4"/>
                  </a:lnTo>
                  <a:lnTo>
                    <a:pt x="33" y="2"/>
                  </a:lnTo>
                  <a:lnTo>
                    <a:pt x="28" y="0"/>
                  </a:lnTo>
                  <a:lnTo>
                    <a:pt x="23" y="0"/>
                  </a:lnTo>
                  <a:lnTo>
                    <a:pt x="20" y="2"/>
                  </a:lnTo>
                  <a:lnTo>
                    <a:pt x="15" y="3"/>
                  </a:lnTo>
                  <a:lnTo>
                    <a:pt x="10" y="6"/>
                  </a:lnTo>
                  <a:lnTo>
                    <a:pt x="6" y="9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7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2" y="32"/>
                  </a:lnTo>
                  <a:lnTo>
                    <a:pt x="3" y="36"/>
                  </a:lnTo>
                  <a:lnTo>
                    <a:pt x="6" y="40"/>
                  </a:lnTo>
                  <a:lnTo>
                    <a:pt x="9" y="44"/>
                  </a:lnTo>
                  <a:lnTo>
                    <a:pt x="14" y="47"/>
                  </a:lnTo>
                  <a:lnTo>
                    <a:pt x="70" y="80"/>
                  </a:lnTo>
                  <a:lnTo>
                    <a:pt x="70" y="80"/>
                  </a:lnTo>
                  <a:lnTo>
                    <a:pt x="76" y="82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89" y="82"/>
                  </a:lnTo>
                  <a:lnTo>
                    <a:pt x="95" y="80"/>
                  </a:lnTo>
                  <a:lnTo>
                    <a:pt x="100" y="76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6" y="65"/>
                  </a:lnTo>
                  <a:lnTo>
                    <a:pt x="107" y="62"/>
                  </a:lnTo>
                  <a:lnTo>
                    <a:pt x="107" y="57"/>
                  </a:lnTo>
                  <a:lnTo>
                    <a:pt x="106" y="52"/>
                  </a:lnTo>
                  <a:lnTo>
                    <a:pt x="105" y="47"/>
                  </a:lnTo>
                  <a:lnTo>
                    <a:pt x="102" y="44"/>
                  </a:lnTo>
                  <a:lnTo>
                    <a:pt x="99" y="40"/>
                  </a:lnTo>
                  <a:lnTo>
                    <a:pt x="95" y="36"/>
                  </a:lnTo>
                  <a:lnTo>
                    <a:pt x="95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80" name="Freeform 344">
              <a:extLst>
                <a:ext uri="{FF2B5EF4-FFF2-40B4-BE49-F238E27FC236}">
                  <a16:creationId xmlns:a16="http://schemas.microsoft.com/office/drawing/2014/main" id="{9C827822-74D6-49AF-8EEB-4E86DB8DF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951" y="5184775"/>
              <a:ext cx="42863" cy="33337"/>
            </a:xfrm>
            <a:custGeom>
              <a:avLst/>
              <a:gdLst>
                <a:gd name="T0" fmla="*/ 71 w 108"/>
                <a:gd name="T1" fmla="*/ 4 h 82"/>
                <a:gd name="T2" fmla="*/ 13 w 108"/>
                <a:gd name="T3" fmla="*/ 35 h 82"/>
                <a:gd name="T4" fmla="*/ 13 w 108"/>
                <a:gd name="T5" fmla="*/ 35 h 82"/>
                <a:gd name="T6" fmla="*/ 9 w 108"/>
                <a:gd name="T7" fmla="*/ 38 h 82"/>
                <a:gd name="T8" fmla="*/ 6 w 108"/>
                <a:gd name="T9" fmla="*/ 42 h 82"/>
                <a:gd name="T10" fmla="*/ 3 w 108"/>
                <a:gd name="T11" fmla="*/ 46 h 82"/>
                <a:gd name="T12" fmla="*/ 1 w 108"/>
                <a:gd name="T13" fmla="*/ 50 h 82"/>
                <a:gd name="T14" fmla="*/ 0 w 108"/>
                <a:gd name="T15" fmla="*/ 55 h 82"/>
                <a:gd name="T16" fmla="*/ 1 w 108"/>
                <a:gd name="T17" fmla="*/ 59 h 82"/>
                <a:gd name="T18" fmla="*/ 1 w 108"/>
                <a:gd name="T19" fmla="*/ 64 h 82"/>
                <a:gd name="T20" fmla="*/ 3 w 108"/>
                <a:gd name="T21" fmla="*/ 68 h 82"/>
                <a:gd name="T22" fmla="*/ 3 w 108"/>
                <a:gd name="T23" fmla="*/ 68 h 82"/>
                <a:gd name="T24" fmla="*/ 7 w 108"/>
                <a:gd name="T25" fmla="*/ 74 h 82"/>
                <a:gd name="T26" fmla="*/ 13 w 108"/>
                <a:gd name="T27" fmla="*/ 78 h 82"/>
                <a:gd name="T28" fmla="*/ 19 w 108"/>
                <a:gd name="T29" fmla="*/ 80 h 82"/>
                <a:gd name="T30" fmla="*/ 25 w 108"/>
                <a:gd name="T31" fmla="*/ 82 h 82"/>
                <a:gd name="T32" fmla="*/ 25 w 108"/>
                <a:gd name="T33" fmla="*/ 82 h 82"/>
                <a:gd name="T34" fmla="*/ 31 w 108"/>
                <a:gd name="T35" fmla="*/ 80 h 82"/>
                <a:gd name="T36" fmla="*/ 37 w 108"/>
                <a:gd name="T37" fmla="*/ 78 h 82"/>
                <a:gd name="T38" fmla="*/ 95 w 108"/>
                <a:gd name="T39" fmla="*/ 47 h 82"/>
                <a:gd name="T40" fmla="*/ 95 w 108"/>
                <a:gd name="T41" fmla="*/ 47 h 82"/>
                <a:gd name="T42" fmla="*/ 98 w 108"/>
                <a:gd name="T43" fmla="*/ 43 h 82"/>
                <a:gd name="T44" fmla="*/ 102 w 108"/>
                <a:gd name="T45" fmla="*/ 40 h 82"/>
                <a:gd name="T46" fmla="*/ 104 w 108"/>
                <a:gd name="T47" fmla="*/ 36 h 82"/>
                <a:gd name="T48" fmla="*/ 107 w 108"/>
                <a:gd name="T49" fmla="*/ 31 h 82"/>
                <a:gd name="T50" fmla="*/ 108 w 108"/>
                <a:gd name="T51" fmla="*/ 28 h 82"/>
                <a:gd name="T52" fmla="*/ 108 w 108"/>
                <a:gd name="T53" fmla="*/ 23 h 82"/>
                <a:gd name="T54" fmla="*/ 107 w 108"/>
                <a:gd name="T55" fmla="*/ 18 h 82"/>
                <a:gd name="T56" fmla="*/ 104 w 108"/>
                <a:gd name="T57" fmla="*/ 13 h 82"/>
                <a:gd name="T58" fmla="*/ 104 w 108"/>
                <a:gd name="T59" fmla="*/ 13 h 82"/>
                <a:gd name="T60" fmla="*/ 102 w 108"/>
                <a:gd name="T61" fmla="*/ 8 h 82"/>
                <a:gd name="T62" fmla="*/ 98 w 108"/>
                <a:gd name="T63" fmla="*/ 6 h 82"/>
                <a:gd name="T64" fmla="*/ 93 w 108"/>
                <a:gd name="T65" fmla="*/ 2 h 82"/>
                <a:gd name="T66" fmla="*/ 90 w 108"/>
                <a:gd name="T67" fmla="*/ 1 h 82"/>
                <a:gd name="T68" fmla="*/ 85 w 108"/>
                <a:gd name="T69" fmla="*/ 0 h 82"/>
                <a:gd name="T70" fmla="*/ 80 w 108"/>
                <a:gd name="T71" fmla="*/ 0 h 82"/>
                <a:gd name="T72" fmla="*/ 75 w 108"/>
                <a:gd name="T73" fmla="*/ 1 h 82"/>
                <a:gd name="T74" fmla="*/ 71 w 108"/>
                <a:gd name="T75" fmla="*/ 4 h 82"/>
                <a:gd name="T76" fmla="*/ 71 w 108"/>
                <a:gd name="T77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8" h="82">
                  <a:moveTo>
                    <a:pt x="71" y="4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9" y="38"/>
                  </a:lnTo>
                  <a:lnTo>
                    <a:pt x="6" y="42"/>
                  </a:lnTo>
                  <a:lnTo>
                    <a:pt x="3" y="46"/>
                  </a:lnTo>
                  <a:lnTo>
                    <a:pt x="1" y="50"/>
                  </a:lnTo>
                  <a:lnTo>
                    <a:pt x="0" y="55"/>
                  </a:lnTo>
                  <a:lnTo>
                    <a:pt x="1" y="59"/>
                  </a:lnTo>
                  <a:lnTo>
                    <a:pt x="1" y="64"/>
                  </a:lnTo>
                  <a:lnTo>
                    <a:pt x="3" y="68"/>
                  </a:lnTo>
                  <a:lnTo>
                    <a:pt x="3" y="68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19" y="80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31" y="80"/>
                  </a:lnTo>
                  <a:lnTo>
                    <a:pt x="37" y="78"/>
                  </a:lnTo>
                  <a:lnTo>
                    <a:pt x="95" y="47"/>
                  </a:lnTo>
                  <a:lnTo>
                    <a:pt x="95" y="47"/>
                  </a:lnTo>
                  <a:lnTo>
                    <a:pt x="98" y="43"/>
                  </a:lnTo>
                  <a:lnTo>
                    <a:pt x="102" y="40"/>
                  </a:lnTo>
                  <a:lnTo>
                    <a:pt x="104" y="36"/>
                  </a:lnTo>
                  <a:lnTo>
                    <a:pt x="107" y="31"/>
                  </a:lnTo>
                  <a:lnTo>
                    <a:pt x="108" y="28"/>
                  </a:lnTo>
                  <a:lnTo>
                    <a:pt x="108" y="23"/>
                  </a:lnTo>
                  <a:lnTo>
                    <a:pt x="107" y="18"/>
                  </a:lnTo>
                  <a:lnTo>
                    <a:pt x="104" y="13"/>
                  </a:lnTo>
                  <a:lnTo>
                    <a:pt x="104" y="13"/>
                  </a:lnTo>
                  <a:lnTo>
                    <a:pt x="102" y="8"/>
                  </a:lnTo>
                  <a:lnTo>
                    <a:pt x="98" y="6"/>
                  </a:lnTo>
                  <a:lnTo>
                    <a:pt x="93" y="2"/>
                  </a:lnTo>
                  <a:lnTo>
                    <a:pt x="90" y="1"/>
                  </a:lnTo>
                  <a:lnTo>
                    <a:pt x="85" y="0"/>
                  </a:lnTo>
                  <a:lnTo>
                    <a:pt x="80" y="0"/>
                  </a:lnTo>
                  <a:lnTo>
                    <a:pt x="75" y="1"/>
                  </a:lnTo>
                  <a:lnTo>
                    <a:pt x="71" y="4"/>
                  </a:lnTo>
                  <a:lnTo>
                    <a:pt x="7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81" name="Freeform 345">
              <a:extLst>
                <a:ext uri="{FF2B5EF4-FFF2-40B4-BE49-F238E27FC236}">
                  <a16:creationId xmlns:a16="http://schemas.microsoft.com/office/drawing/2014/main" id="{2163B03B-BB7B-448F-8FA6-6C6C5F1E24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9401" y="4933950"/>
              <a:ext cx="273050" cy="450850"/>
            </a:xfrm>
            <a:custGeom>
              <a:avLst/>
              <a:gdLst>
                <a:gd name="T0" fmla="*/ 679 w 687"/>
                <a:gd name="T1" fmla="*/ 68 h 1136"/>
                <a:gd name="T2" fmla="*/ 639 w 687"/>
                <a:gd name="T3" fmla="*/ 20 h 1136"/>
                <a:gd name="T4" fmla="*/ 577 w 687"/>
                <a:gd name="T5" fmla="*/ 0 h 1136"/>
                <a:gd name="T6" fmla="*/ 525 w 687"/>
                <a:gd name="T7" fmla="*/ 14 h 1136"/>
                <a:gd name="T8" fmla="*/ 481 w 687"/>
                <a:gd name="T9" fmla="*/ 58 h 1136"/>
                <a:gd name="T10" fmla="*/ 466 w 687"/>
                <a:gd name="T11" fmla="*/ 111 h 1136"/>
                <a:gd name="T12" fmla="*/ 229 w 687"/>
                <a:gd name="T13" fmla="*/ 429 h 1136"/>
                <a:gd name="T14" fmla="*/ 151 w 687"/>
                <a:gd name="T15" fmla="*/ 407 h 1136"/>
                <a:gd name="T16" fmla="*/ 79 w 687"/>
                <a:gd name="T17" fmla="*/ 425 h 1136"/>
                <a:gd name="T18" fmla="*/ 18 w 687"/>
                <a:gd name="T19" fmla="*/ 486 h 1136"/>
                <a:gd name="T20" fmla="*/ 0 w 687"/>
                <a:gd name="T21" fmla="*/ 558 h 1136"/>
                <a:gd name="T22" fmla="*/ 25 w 687"/>
                <a:gd name="T23" fmla="*/ 644 h 1136"/>
                <a:gd name="T24" fmla="*/ 92 w 687"/>
                <a:gd name="T25" fmla="*/ 699 h 1136"/>
                <a:gd name="T26" fmla="*/ 156 w 687"/>
                <a:gd name="T27" fmla="*/ 710 h 1136"/>
                <a:gd name="T28" fmla="*/ 174 w 687"/>
                <a:gd name="T29" fmla="*/ 970 h 1136"/>
                <a:gd name="T30" fmla="*/ 159 w 687"/>
                <a:gd name="T31" fmla="*/ 1036 h 1136"/>
                <a:gd name="T32" fmla="*/ 184 w 687"/>
                <a:gd name="T33" fmla="*/ 1095 h 1136"/>
                <a:gd name="T34" fmla="*/ 237 w 687"/>
                <a:gd name="T35" fmla="*/ 1130 h 1136"/>
                <a:gd name="T36" fmla="*/ 291 w 687"/>
                <a:gd name="T37" fmla="*/ 1133 h 1136"/>
                <a:gd name="T38" fmla="*/ 348 w 687"/>
                <a:gd name="T39" fmla="*/ 1103 h 1136"/>
                <a:gd name="T40" fmla="*/ 378 w 687"/>
                <a:gd name="T41" fmla="*/ 1047 h 1136"/>
                <a:gd name="T42" fmla="*/ 375 w 687"/>
                <a:gd name="T43" fmla="*/ 993 h 1136"/>
                <a:gd name="T44" fmla="*/ 342 w 687"/>
                <a:gd name="T45" fmla="*/ 941 h 1136"/>
                <a:gd name="T46" fmla="*/ 286 w 687"/>
                <a:gd name="T47" fmla="*/ 916 h 1136"/>
                <a:gd name="T48" fmla="*/ 267 w 687"/>
                <a:gd name="T49" fmla="*/ 656 h 1136"/>
                <a:gd name="T50" fmla="*/ 301 w 687"/>
                <a:gd name="T51" fmla="*/ 580 h 1136"/>
                <a:gd name="T52" fmla="*/ 298 w 687"/>
                <a:gd name="T53" fmla="*/ 525 h 1136"/>
                <a:gd name="T54" fmla="*/ 529 w 687"/>
                <a:gd name="T55" fmla="*/ 210 h 1136"/>
                <a:gd name="T56" fmla="*/ 577 w 687"/>
                <a:gd name="T57" fmla="*/ 221 h 1136"/>
                <a:gd name="T58" fmla="*/ 639 w 687"/>
                <a:gd name="T59" fmla="*/ 203 h 1136"/>
                <a:gd name="T60" fmla="*/ 679 w 687"/>
                <a:gd name="T61" fmla="*/ 154 h 1136"/>
                <a:gd name="T62" fmla="*/ 225 w 687"/>
                <a:gd name="T63" fmla="*/ 983 h 1136"/>
                <a:gd name="T64" fmla="*/ 270 w 687"/>
                <a:gd name="T65" fmla="*/ 964 h 1136"/>
                <a:gd name="T66" fmla="*/ 313 w 687"/>
                <a:gd name="T67" fmla="*/ 982 h 1136"/>
                <a:gd name="T68" fmla="*/ 331 w 687"/>
                <a:gd name="T69" fmla="*/ 1025 h 1136"/>
                <a:gd name="T70" fmla="*/ 294 w 687"/>
                <a:gd name="T71" fmla="*/ 1080 h 1136"/>
                <a:gd name="T72" fmla="*/ 236 w 687"/>
                <a:gd name="T73" fmla="*/ 1076 h 1136"/>
                <a:gd name="T74" fmla="*/ 208 w 687"/>
                <a:gd name="T75" fmla="*/ 1025 h 1136"/>
                <a:gd name="T76" fmla="*/ 235 w 687"/>
                <a:gd name="T77" fmla="*/ 578 h 1136"/>
                <a:gd name="T78" fmla="*/ 210 w 687"/>
                <a:gd name="T79" fmla="*/ 621 h 1136"/>
                <a:gd name="T80" fmla="*/ 151 w 687"/>
                <a:gd name="T81" fmla="*/ 645 h 1136"/>
                <a:gd name="T82" fmla="*/ 102 w 687"/>
                <a:gd name="T83" fmla="*/ 628 h 1136"/>
                <a:gd name="T84" fmla="*/ 67 w 687"/>
                <a:gd name="T85" fmla="*/ 576 h 1136"/>
                <a:gd name="T86" fmla="*/ 67 w 687"/>
                <a:gd name="T87" fmla="*/ 542 h 1136"/>
                <a:gd name="T88" fmla="*/ 91 w 687"/>
                <a:gd name="T89" fmla="*/ 497 h 1136"/>
                <a:gd name="T90" fmla="*/ 133 w 687"/>
                <a:gd name="T91" fmla="*/ 474 h 1136"/>
                <a:gd name="T92" fmla="*/ 182 w 687"/>
                <a:gd name="T93" fmla="*/ 479 h 1136"/>
                <a:gd name="T94" fmla="*/ 216 w 687"/>
                <a:gd name="T95" fmla="*/ 503 h 1136"/>
                <a:gd name="T96" fmla="*/ 235 w 687"/>
                <a:gd name="T97" fmla="*/ 540 h 1136"/>
                <a:gd name="T98" fmla="*/ 235 w 687"/>
                <a:gd name="T99" fmla="*/ 578 h 1136"/>
                <a:gd name="T100" fmla="*/ 549 w 687"/>
                <a:gd name="T101" fmla="*/ 165 h 1136"/>
                <a:gd name="T102" fmla="*/ 518 w 687"/>
                <a:gd name="T103" fmla="*/ 125 h 1136"/>
                <a:gd name="T104" fmla="*/ 522 w 687"/>
                <a:gd name="T105" fmla="*/ 87 h 1136"/>
                <a:gd name="T106" fmla="*/ 577 w 687"/>
                <a:gd name="T107" fmla="*/ 50 h 1136"/>
                <a:gd name="T108" fmla="*/ 628 w 687"/>
                <a:gd name="T109" fmla="*/ 77 h 1136"/>
                <a:gd name="T110" fmla="*/ 633 w 687"/>
                <a:gd name="T111" fmla="*/ 135 h 1136"/>
                <a:gd name="T112" fmla="*/ 577 w 687"/>
                <a:gd name="T113" fmla="*/ 172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7" h="1136">
                  <a:moveTo>
                    <a:pt x="687" y="111"/>
                  </a:moveTo>
                  <a:lnTo>
                    <a:pt x="687" y="111"/>
                  </a:lnTo>
                  <a:lnTo>
                    <a:pt x="687" y="100"/>
                  </a:lnTo>
                  <a:lnTo>
                    <a:pt x="686" y="89"/>
                  </a:lnTo>
                  <a:lnTo>
                    <a:pt x="682" y="78"/>
                  </a:lnTo>
                  <a:lnTo>
                    <a:pt x="679" y="68"/>
                  </a:lnTo>
                  <a:lnTo>
                    <a:pt x="674" y="58"/>
                  </a:lnTo>
                  <a:lnTo>
                    <a:pt x="669" y="50"/>
                  </a:lnTo>
                  <a:lnTo>
                    <a:pt x="662" y="41"/>
                  </a:lnTo>
                  <a:lnTo>
                    <a:pt x="655" y="33"/>
                  </a:lnTo>
                  <a:lnTo>
                    <a:pt x="648" y="26"/>
                  </a:lnTo>
                  <a:lnTo>
                    <a:pt x="639" y="20"/>
                  </a:lnTo>
                  <a:lnTo>
                    <a:pt x="630" y="14"/>
                  </a:lnTo>
                  <a:lnTo>
                    <a:pt x="620" y="9"/>
                  </a:lnTo>
                  <a:lnTo>
                    <a:pt x="610" y="5"/>
                  </a:lnTo>
                  <a:lnTo>
                    <a:pt x="600" y="3"/>
                  </a:lnTo>
                  <a:lnTo>
                    <a:pt x="589" y="2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566" y="2"/>
                  </a:lnTo>
                  <a:lnTo>
                    <a:pt x="555" y="3"/>
                  </a:lnTo>
                  <a:lnTo>
                    <a:pt x="544" y="5"/>
                  </a:lnTo>
                  <a:lnTo>
                    <a:pt x="535" y="9"/>
                  </a:lnTo>
                  <a:lnTo>
                    <a:pt x="525" y="14"/>
                  </a:lnTo>
                  <a:lnTo>
                    <a:pt x="516" y="20"/>
                  </a:lnTo>
                  <a:lnTo>
                    <a:pt x="507" y="26"/>
                  </a:lnTo>
                  <a:lnTo>
                    <a:pt x="499" y="33"/>
                  </a:lnTo>
                  <a:lnTo>
                    <a:pt x="492" y="41"/>
                  </a:lnTo>
                  <a:lnTo>
                    <a:pt x="486" y="50"/>
                  </a:lnTo>
                  <a:lnTo>
                    <a:pt x="481" y="58"/>
                  </a:lnTo>
                  <a:lnTo>
                    <a:pt x="476" y="68"/>
                  </a:lnTo>
                  <a:lnTo>
                    <a:pt x="472" y="78"/>
                  </a:lnTo>
                  <a:lnTo>
                    <a:pt x="469" y="89"/>
                  </a:lnTo>
                  <a:lnTo>
                    <a:pt x="468" y="100"/>
                  </a:lnTo>
                  <a:lnTo>
                    <a:pt x="466" y="111"/>
                  </a:lnTo>
                  <a:lnTo>
                    <a:pt x="466" y="111"/>
                  </a:lnTo>
                  <a:lnTo>
                    <a:pt x="468" y="125"/>
                  </a:lnTo>
                  <a:lnTo>
                    <a:pt x="470" y="140"/>
                  </a:lnTo>
                  <a:lnTo>
                    <a:pt x="475" y="153"/>
                  </a:lnTo>
                  <a:lnTo>
                    <a:pt x="481" y="165"/>
                  </a:lnTo>
                  <a:lnTo>
                    <a:pt x="229" y="429"/>
                  </a:lnTo>
                  <a:lnTo>
                    <a:pt x="229" y="429"/>
                  </a:lnTo>
                  <a:lnTo>
                    <a:pt x="211" y="419"/>
                  </a:lnTo>
                  <a:lnTo>
                    <a:pt x="192" y="413"/>
                  </a:lnTo>
                  <a:lnTo>
                    <a:pt x="182" y="411"/>
                  </a:lnTo>
                  <a:lnTo>
                    <a:pt x="172" y="408"/>
                  </a:lnTo>
                  <a:lnTo>
                    <a:pt x="162" y="407"/>
                  </a:lnTo>
                  <a:lnTo>
                    <a:pt x="151" y="407"/>
                  </a:lnTo>
                  <a:lnTo>
                    <a:pt x="151" y="407"/>
                  </a:lnTo>
                  <a:lnTo>
                    <a:pt x="135" y="407"/>
                  </a:lnTo>
                  <a:lnTo>
                    <a:pt x="121" y="410"/>
                  </a:lnTo>
                  <a:lnTo>
                    <a:pt x="105" y="414"/>
                  </a:lnTo>
                  <a:lnTo>
                    <a:pt x="92" y="419"/>
                  </a:lnTo>
                  <a:lnTo>
                    <a:pt x="79" y="425"/>
                  </a:lnTo>
                  <a:lnTo>
                    <a:pt x="66" y="432"/>
                  </a:lnTo>
                  <a:lnTo>
                    <a:pt x="55" y="442"/>
                  </a:lnTo>
                  <a:lnTo>
                    <a:pt x="44" y="452"/>
                  </a:lnTo>
                  <a:lnTo>
                    <a:pt x="34" y="462"/>
                  </a:lnTo>
                  <a:lnTo>
                    <a:pt x="25" y="474"/>
                  </a:lnTo>
                  <a:lnTo>
                    <a:pt x="18" y="486"/>
                  </a:lnTo>
                  <a:lnTo>
                    <a:pt x="12" y="500"/>
                  </a:lnTo>
                  <a:lnTo>
                    <a:pt x="6" y="514"/>
                  </a:lnTo>
                  <a:lnTo>
                    <a:pt x="2" y="528"/>
                  </a:lnTo>
                  <a:lnTo>
                    <a:pt x="0" y="543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0" y="574"/>
                  </a:lnTo>
                  <a:lnTo>
                    <a:pt x="2" y="590"/>
                  </a:lnTo>
                  <a:lnTo>
                    <a:pt x="6" y="604"/>
                  </a:lnTo>
                  <a:lnTo>
                    <a:pt x="12" y="617"/>
                  </a:lnTo>
                  <a:lnTo>
                    <a:pt x="18" y="630"/>
                  </a:lnTo>
                  <a:lnTo>
                    <a:pt x="25" y="644"/>
                  </a:lnTo>
                  <a:lnTo>
                    <a:pt x="34" y="656"/>
                  </a:lnTo>
                  <a:lnTo>
                    <a:pt x="44" y="666"/>
                  </a:lnTo>
                  <a:lnTo>
                    <a:pt x="55" y="676"/>
                  </a:lnTo>
                  <a:lnTo>
                    <a:pt x="66" y="684"/>
                  </a:lnTo>
                  <a:lnTo>
                    <a:pt x="79" y="692"/>
                  </a:lnTo>
                  <a:lnTo>
                    <a:pt x="92" y="699"/>
                  </a:lnTo>
                  <a:lnTo>
                    <a:pt x="105" y="704"/>
                  </a:lnTo>
                  <a:lnTo>
                    <a:pt x="121" y="707"/>
                  </a:lnTo>
                  <a:lnTo>
                    <a:pt x="135" y="710"/>
                  </a:lnTo>
                  <a:lnTo>
                    <a:pt x="151" y="711"/>
                  </a:lnTo>
                  <a:lnTo>
                    <a:pt x="151" y="711"/>
                  </a:lnTo>
                  <a:lnTo>
                    <a:pt x="156" y="710"/>
                  </a:lnTo>
                  <a:lnTo>
                    <a:pt x="212" y="930"/>
                  </a:lnTo>
                  <a:lnTo>
                    <a:pt x="212" y="930"/>
                  </a:lnTo>
                  <a:lnTo>
                    <a:pt x="200" y="939"/>
                  </a:lnTo>
                  <a:lnTo>
                    <a:pt x="190" y="948"/>
                  </a:lnTo>
                  <a:lnTo>
                    <a:pt x="181" y="959"/>
                  </a:lnTo>
                  <a:lnTo>
                    <a:pt x="174" y="970"/>
                  </a:lnTo>
                  <a:lnTo>
                    <a:pt x="168" y="983"/>
                  </a:lnTo>
                  <a:lnTo>
                    <a:pt x="163" y="996"/>
                  </a:lnTo>
                  <a:lnTo>
                    <a:pt x="160" y="1010"/>
                  </a:lnTo>
                  <a:lnTo>
                    <a:pt x="159" y="1025"/>
                  </a:lnTo>
                  <a:lnTo>
                    <a:pt x="159" y="1025"/>
                  </a:lnTo>
                  <a:lnTo>
                    <a:pt x="159" y="1036"/>
                  </a:lnTo>
                  <a:lnTo>
                    <a:pt x="162" y="1047"/>
                  </a:lnTo>
                  <a:lnTo>
                    <a:pt x="164" y="1058"/>
                  </a:lnTo>
                  <a:lnTo>
                    <a:pt x="168" y="1067"/>
                  </a:lnTo>
                  <a:lnTo>
                    <a:pt x="172" y="1077"/>
                  </a:lnTo>
                  <a:lnTo>
                    <a:pt x="178" y="1086"/>
                  </a:lnTo>
                  <a:lnTo>
                    <a:pt x="184" y="1095"/>
                  </a:lnTo>
                  <a:lnTo>
                    <a:pt x="192" y="1103"/>
                  </a:lnTo>
                  <a:lnTo>
                    <a:pt x="199" y="1110"/>
                  </a:lnTo>
                  <a:lnTo>
                    <a:pt x="208" y="1116"/>
                  </a:lnTo>
                  <a:lnTo>
                    <a:pt x="217" y="1121"/>
                  </a:lnTo>
                  <a:lnTo>
                    <a:pt x="226" y="1126"/>
                  </a:lnTo>
                  <a:lnTo>
                    <a:pt x="237" y="1130"/>
                  </a:lnTo>
                  <a:lnTo>
                    <a:pt x="247" y="1133"/>
                  </a:lnTo>
                  <a:lnTo>
                    <a:pt x="259" y="1134"/>
                  </a:lnTo>
                  <a:lnTo>
                    <a:pt x="270" y="1136"/>
                  </a:lnTo>
                  <a:lnTo>
                    <a:pt x="270" y="1136"/>
                  </a:lnTo>
                  <a:lnTo>
                    <a:pt x="280" y="1134"/>
                  </a:lnTo>
                  <a:lnTo>
                    <a:pt x="291" y="1133"/>
                  </a:lnTo>
                  <a:lnTo>
                    <a:pt x="302" y="1130"/>
                  </a:lnTo>
                  <a:lnTo>
                    <a:pt x="313" y="1126"/>
                  </a:lnTo>
                  <a:lnTo>
                    <a:pt x="322" y="1121"/>
                  </a:lnTo>
                  <a:lnTo>
                    <a:pt x="331" y="1116"/>
                  </a:lnTo>
                  <a:lnTo>
                    <a:pt x="339" y="1110"/>
                  </a:lnTo>
                  <a:lnTo>
                    <a:pt x="348" y="1103"/>
                  </a:lnTo>
                  <a:lnTo>
                    <a:pt x="355" y="1095"/>
                  </a:lnTo>
                  <a:lnTo>
                    <a:pt x="361" y="1086"/>
                  </a:lnTo>
                  <a:lnTo>
                    <a:pt x="367" y="1077"/>
                  </a:lnTo>
                  <a:lnTo>
                    <a:pt x="372" y="1067"/>
                  </a:lnTo>
                  <a:lnTo>
                    <a:pt x="375" y="1058"/>
                  </a:lnTo>
                  <a:lnTo>
                    <a:pt x="378" y="1047"/>
                  </a:lnTo>
                  <a:lnTo>
                    <a:pt x="379" y="1036"/>
                  </a:lnTo>
                  <a:lnTo>
                    <a:pt x="380" y="1025"/>
                  </a:lnTo>
                  <a:lnTo>
                    <a:pt x="380" y="1025"/>
                  </a:lnTo>
                  <a:lnTo>
                    <a:pt x="379" y="1014"/>
                  </a:lnTo>
                  <a:lnTo>
                    <a:pt x="378" y="1004"/>
                  </a:lnTo>
                  <a:lnTo>
                    <a:pt x="375" y="993"/>
                  </a:lnTo>
                  <a:lnTo>
                    <a:pt x="372" y="983"/>
                  </a:lnTo>
                  <a:lnTo>
                    <a:pt x="368" y="974"/>
                  </a:lnTo>
                  <a:lnTo>
                    <a:pt x="362" y="965"/>
                  </a:lnTo>
                  <a:lnTo>
                    <a:pt x="356" y="957"/>
                  </a:lnTo>
                  <a:lnTo>
                    <a:pt x="350" y="948"/>
                  </a:lnTo>
                  <a:lnTo>
                    <a:pt x="342" y="941"/>
                  </a:lnTo>
                  <a:lnTo>
                    <a:pt x="334" y="935"/>
                  </a:lnTo>
                  <a:lnTo>
                    <a:pt x="326" y="929"/>
                  </a:lnTo>
                  <a:lnTo>
                    <a:pt x="316" y="924"/>
                  </a:lnTo>
                  <a:lnTo>
                    <a:pt x="307" y="921"/>
                  </a:lnTo>
                  <a:lnTo>
                    <a:pt x="297" y="918"/>
                  </a:lnTo>
                  <a:lnTo>
                    <a:pt x="286" y="916"/>
                  </a:lnTo>
                  <a:lnTo>
                    <a:pt x="276" y="915"/>
                  </a:lnTo>
                  <a:lnTo>
                    <a:pt x="219" y="694"/>
                  </a:lnTo>
                  <a:lnTo>
                    <a:pt x="219" y="694"/>
                  </a:lnTo>
                  <a:lnTo>
                    <a:pt x="237" y="683"/>
                  </a:lnTo>
                  <a:lnTo>
                    <a:pt x="253" y="670"/>
                  </a:lnTo>
                  <a:lnTo>
                    <a:pt x="267" y="656"/>
                  </a:lnTo>
                  <a:lnTo>
                    <a:pt x="279" y="639"/>
                  </a:lnTo>
                  <a:lnTo>
                    <a:pt x="289" y="621"/>
                  </a:lnTo>
                  <a:lnTo>
                    <a:pt x="294" y="611"/>
                  </a:lnTo>
                  <a:lnTo>
                    <a:pt x="296" y="602"/>
                  </a:lnTo>
                  <a:lnTo>
                    <a:pt x="300" y="591"/>
                  </a:lnTo>
                  <a:lnTo>
                    <a:pt x="301" y="580"/>
                  </a:lnTo>
                  <a:lnTo>
                    <a:pt x="302" y="569"/>
                  </a:lnTo>
                  <a:lnTo>
                    <a:pt x="302" y="558"/>
                  </a:lnTo>
                  <a:lnTo>
                    <a:pt x="302" y="558"/>
                  </a:lnTo>
                  <a:lnTo>
                    <a:pt x="302" y="548"/>
                  </a:lnTo>
                  <a:lnTo>
                    <a:pt x="301" y="536"/>
                  </a:lnTo>
                  <a:lnTo>
                    <a:pt x="298" y="525"/>
                  </a:lnTo>
                  <a:lnTo>
                    <a:pt x="296" y="514"/>
                  </a:lnTo>
                  <a:lnTo>
                    <a:pt x="292" y="503"/>
                  </a:lnTo>
                  <a:lnTo>
                    <a:pt x="288" y="494"/>
                  </a:lnTo>
                  <a:lnTo>
                    <a:pt x="283" y="484"/>
                  </a:lnTo>
                  <a:lnTo>
                    <a:pt x="277" y="474"/>
                  </a:lnTo>
                  <a:lnTo>
                    <a:pt x="529" y="210"/>
                  </a:lnTo>
                  <a:lnTo>
                    <a:pt x="529" y="210"/>
                  </a:lnTo>
                  <a:lnTo>
                    <a:pt x="540" y="215"/>
                  </a:lnTo>
                  <a:lnTo>
                    <a:pt x="552" y="219"/>
                  </a:lnTo>
                  <a:lnTo>
                    <a:pt x="565" y="221"/>
                  </a:lnTo>
                  <a:lnTo>
                    <a:pt x="577" y="221"/>
                  </a:lnTo>
                  <a:lnTo>
                    <a:pt x="577" y="221"/>
                  </a:lnTo>
                  <a:lnTo>
                    <a:pt x="589" y="221"/>
                  </a:lnTo>
                  <a:lnTo>
                    <a:pt x="600" y="219"/>
                  </a:lnTo>
                  <a:lnTo>
                    <a:pt x="610" y="216"/>
                  </a:lnTo>
                  <a:lnTo>
                    <a:pt x="620" y="213"/>
                  </a:lnTo>
                  <a:lnTo>
                    <a:pt x="630" y="208"/>
                  </a:lnTo>
                  <a:lnTo>
                    <a:pt x="639" y="203"/>
                  </a:lnTo>
                  <a:lnTo>
                    <a:pt x="648" y="196"/>
                  </a:lnTo>
                  <a:lnTo>
                    <a:pt x="655" y="189"/>
                  </a:lnTo>
                  <a:lnTo>
                    <a:pt x="662" y="182"/>
                  </a:lnTo>
                  <a:lnTo>
                    <a:pt x="669" y="173"/>
                  </a:lnTo>
                  <a:lnTo>
                    <a:pt x="674" y="164"/>
                  </a:lnTo>
                  <a:lnTo>
                    <a:pt x="679" y="154"/>
                  </a:lnTo>
                  <a:lnTo>
                    <a:pt x="682" y="144"/>
                  </a:lnTo>
                  <a:lnTo>
                    <a:pt x="686" y="134"/>
                  </a:lnTo>
                  <a:lnTo>
                    <a:pt x="687" y="123"/>
                  </a:lnTo>
                  <a:lnTo>
                    <a:pt x="687" y="111"/>
                  </a:lnTo>
                  <a:lnTo>
                    <a:pt x="687" y="111"/>
                  </a:lnTo>
                  <a:close/>
                  <a:moveTo>
                    <a:pt x="225" y="983"/>
                  </a:moveTo>
                  <a:lnTo>
                    <a:pt x="225" y="983"/>
                  </a:lnTo>
                  <a:lnTo>
                    <a:pt x="235" y="975"/>
                  </a:lnTo>
                  <a:lnTo>
                    <a:pt x="244" y="969"/>
                  </a:lnTo>
                  <a:lnTo>
                    <a:pt x="256" y="965"/>
                  </a:lnTo>
                  <a:lnTo>
                    <a:pt x="270" y="964"/>
                  </a:lnTo>
                  <a:lnTo>
                    <a:pt x="270" y="964"/>
                  </a:lnTo>
                  <a:lnTo>
                    <a:pt x="279" y="965"/>
                  </a:lnTo>
                  <a:lnTo>
                    <a:pt x="289" y="968"/>
                  </a:lnTo>
                  <a:lnTo>
                    <a:pt x="289" y="968"/>
                  </a:lnTo>
                  <a:lnTo>
                    <a:pt x="297" y="971"/>
                  </a:lnTo>
                  <a:lnTo>
                    <a:pt x="306" y="976"/>
                  </a:lnTo>
                  <a:lnTo>
                    <a:pt x="313" y="982"/>
                  </a:lnTo>
                  <a:lnTo>
                    <a:pt x="319" y="989"/>
                  </a:lnTo>
                  <a:lnTo>
                    <a:pt x="324" y="996"/>
                  </a:lnTo>
                  <a:lnTo>
                    <a:pt x="327" y="1006"/>
                  </a:lnTo>
                  <a:lnTo>
                    <a:pt x="330" y="1014"/>
                  </a:lnTo>
                  <a:lnTo>
                    <a:pt x="331" y="1025"/>
                  </a:lnTo>
                  <a:lnTo>
                    <a:pt x="331" y="1025"/>
                  </a:lnTo>
                  <a:lnTo>
                    <a:pt x="330" y="1037"/>
                  </a:lnTo>
                  <a:lnTo>
                    <a:pt x="326" y="1048"/>
                  </a:lnTo>
                  <a:lnTo>
                    <a:pt x="320" y="1059"/>
                  </a:lnTo>
                  <a:lnTo>
                    <a:pt x="313" y="1068"/>
                  </a:lnTo>
                  <a:lnTo>
                    <a:pt x="303" y="1076"/>
                  </a:lnTo>
                  <a:lnTo>
                    <a:pt x="294" y="1080"/>
                  </a:lnTo>
                  <a:lnTo>
                    <a:pt x="282" y="1084"/>
                  </a:lnTo>
                  <a:lnTo>
                    <a:pt x="270" y="1085"/>
                  </a:lnTo>
                  <a:lnTo>
                    <a:pt x="270" y="1085"/>
                  </a:lnTo>
                  <a:lnTo>
                    <a:pt x="258" y="1084"/>
                  </a:lnTo>
                  <a:lnTo>
                    <a:pt x="246" y="1080"/>
                  </a:lnTo>
                  <a:lnTo>
                    <a:pt x="236" y="1076"/>
                  </a:lnTo>
                  <a:lnTo>
                    <a:pt x="226" y="1068"/>
                  </a:lnTo>
                  <a:lnTo>
                    <a:pt x="219" y="1059"/>
                  </a:lnTo>
                  <a:lnTo>
                    <a:pt x="213" y="1048"/>
                  </a:lnTo>
                  <a:lnTo>
                    <a:pt x="210" y="1037"/>
                  </a:lnTo>
                  <a:lnTo>
                    <a:pt x="208" y="1025"/>
                  </a:lnTo>
                  <a:lnTo>
                    <a:pt x="208" y="1025"/>
                  </a:lnTo>
                  <a:lnTo>
                    <a:pt x="210" y="1013"/>
                  </a:lnTo>
                  <a:lnTo>
                    <a:pt x="213" y="1002"/>
                  </a:lnTo>
                  <a:lnTo>
                    <a:pt x="218" y="992"/>
                  </a:lnTo>
                  <a:lnTo>
                    <a:pt x="225" y="983"/>
                  </a:lnTo>
                  <a:lnTo>
                    <a:pt x="225" y="983"/>
                  </a:lnTo>
                  <a:close/>
                  <a:moveTo>
                    <a:pt x="235" y="578"/>
                  </a:moveTo>
                  <a:lnTo>
                    <a:pt x="235" y="578"/>
                  </a:lnTo>
                  <a:lnTo>
                    <a:pt x="230" y="590"/>
                  </a:lnTo>
                  <a:lnTo>
                    <a:pt x="225" y="602"/>
                  </a:lnTo>
                  <a:lnTo>
                    <a:pt x="218" y="611"/>
                  </a:lnTo>
                  <a:lnTo>
                    <a:pt x="210" y="621"/>
                  </a:lnTo>
                  <a:lnTo>
                    <a:pt x="210" y="621"/>
                  </a:lnTo>
                  <a:lnTo>
                    <a:pt x="202" y="627"/>
                  </a:lnTo>
                  <a:lnTo>
                    <a:pt x="202" y="627"/>
                  </a:lnTo>
                  <a:lnTo>
                    <a:pt x="190" y="634"/>
                  </a:lnTo>
                  <a:lnTo>
                    <a:pt x="178" y="640"/>
                  </a:lnTo>
                  <a:lnTo>
                    <a:pt x="165" y="644"/>
                  </a:lnTo>
                  <a:lnTo>
                    <a:pt x="151" y="645"/>
                  </a:lnTo>
                  <a:lnTo>
                    <a:pt x="151" y="645"/>
                  </a:lnTo>
                  <a:lnTo>
                    <a:pt x="139" y="644"/>
                  </a:lnTo>
                  <a:lnTo>
                    <a:pt x="139" y="644"/>
                  </a:lnTo>
                  <a:lnTo>
                    <a:pt x="126" y="640"/>
                  </a:lnTo>
                  <a:lnTo>
                    <a:pt x="112" y="635"/>
                  </a:lnTo>
                  <a:lnTo>
                    <a:pt x="102" y="628"/>
                  </a:lnTo>
                  <a:lnTo>
                    <a:pt x="91" y="620"/>
                  </a:lnTo>
                  <a:lnTo>
                    <a:pt x="91" y="620"/>
                  </a:lnTo>
                  <a:lnTo>
                    <a:pt x="82" y="611"/>
                  </a:lnTo>
                  <a:lnTo>
                    <a:pt x="76" y="600"/>
                  </a:lnTo>
                  <a:lnTo>
                    <a:pt x="70" y="588"/>
                  </a:lnTo>
                  <a:lnTo>
                    <a:pt x="67" y="576"/>
                  </a:lnTo>
                  <a:lnTo>
                    <a:pt x="67" y="576"/>
                  </a:lnTo>
                  <a:lnTo>
                    <a:pt x="66" y="568"/>
                  </a:lnTo>
                  <a:lnTo>
                    <a:pt x="66" y="558"/>
                  </a:lnTo>
                  <a:lnTo>
                    <a:pt x="66" y="558"/>
                  </a:lnTo>
                  <a:lnTo>
                    <a:pt x="66" y="550"/>
                  </a:lnTo>
                  <a:lnTo>
                    <a:pt x="67" y="542"/>
                  </a:lnTo>
                  <a:lnTo>
                    <a:pt x="69" y="533"/>
                  </a:lnTo>
                  <a:lnTo>
                    <a:pt x="72" y="525"/>
                  </a:lnTo>
                  <a:lnTo>
                    <a:pt x="75" y="518"/>
                  </a:lnTo>
                  <a:lnTo>
                    <a:pt x="80" y="510"/>
                  </a:lnTo>
                  <a:lnTo>
                    <a:pt x="85" y="503"/>
                  </a:lnTo>
                  <a:lnTo>
                    <a:pt x="91" y="497"/>
                  </a:lnTo>
                  <a:lnTo>
                    <a:pt x="91" y="497"/>
                  </a:lnTo>
                  <a:lnTo>
                    <a:pt x="100" y="490"/>
                  </a:lnTo>
                  <a:lnTo>
                    <a:pt x="110" y="483"/>
                  </a:lnTo>
                  <a:lnTo>
                    <a:pt x="121" y="478"/>
                  </a:lnTo>
                  <a:lnTo>
                    <a:pt x="133" y="474"/>
                  </a:lnTo>
                  <a:lnTo>
                    <a:pt x="133" y="474"/>
                  </a:lnTo>
                  <a:lnTo>
                    <a:pt x="142" y="473"/>
                  </a:lnTo>
                  <a:lnTo>
                    <a:pt x="151" y="473"/>
                  </a:lnTo>
                  <a:lnTo>
                    <a:pt x="151" y="473"/>
                  </a:lnTo>
                  <a:lnTo>
                    <a:pt x="159" y="473"/>
                  </a:lnTo>
                  <a:lnTo>
                    <a:pt x="166" y="474"/>
                  </a:lnTo>
                  <a:lnTo>
                    <a:pt x="182" y="479"/>
                  </a:lnTo>
                  <a:lnTo>
                    <a:pt x="182" y="479"/>
                  </a:lnTo>
                  <a:lnTo>
                    <a:pt x="189" y="483"/>
                  </a:lnTo>
                  <a:lnTo>
                    <a:pt x="196" y="486"/>
                  </a:lnTo>
                  <a:lnTo>
                    <a:pt x="204" y="491"/>
                  </a:lnTo>
                  <a:lnTo>
                    <a:pt x="210" y="497"/>
                  </a:lnTo>
                  <a:lnTo>
                    <a:pt x="216" y="503"/>
                  </a:lnTo>
                  <a:lnTo>
                    <a:pt x="220" y="509"/>
                  </a:lnTo>
                  <a:lnTo>
                    <a:pt x="225" y="516"/>
                  </a:lnTo>
                  <a:lnTo>
                    <a:pt x="229" y="524"/>
                  </a:lnTo>
                  <a:lnTo>
                    <a:pt x="229" y="524"/>
                  </a:lnTo>
                  <a:lnTo>
                    <a:pt x="232" y="532"/>
                  </a:lnTo>
                  <a:lnTo>
                    <a:pt x="235" y="540"/>
                  </a:lnTo>
                  <a:lnTo>
                    <a:pt x="236" y="550"/>
                  </a:lnTo>
                  <a:lnTo>
                    <a:pt x="237" y="558"/>
                  </a:lnTo>
                  <a:lnTo>
                    <a:pt x="237" y="558"/>
                  </a:lnTo>
                  <a:lnTo>
                    <a:pt x="236" y="568"/>
                  </a:lnTo>
                  <a:lnTo>
                    <a:pt x="235" y="578"/>
                  </a:lnTo>
                  <a:lnTo>
                    <a:pt x="235" y="578"/>
                  </a:lnTo>
                  <a:close/>
                  <a:moveTo>
                    <a:pt x="577" y="172"/>
                  </a:moveTo>
                  <a:lnTo>
                    <a:pt x="577" y="172"/>
                  </a:lnTo>
                  <a:lnTo>
                    <a:pt x="566" y="171"/>
                  </a:lnTo>
                  <a:lnTo>
                    <a:pt x="566" y="171"/>
                  </a:lnTo>
                  <a:lnTo>
                    <a:pt x="558" y="168"/>
                  </a:lnTo>
                  <a:lnTo>
                    <a:pt x="549" y="165"/>
                  </a:lnTo>
                  <a:lnTo>
                    <a:pt x="542" y="161"/>
                  </a:lnTo>
                  <a:lnTo>
                    <a:pt x="535" y="155"/>
                  </a:lnTo>
                  <a:lnTo>
                    <a:pt x="530" y="149"/>
                  </a:lnTo>
                  <a:lnTo>
                    <a:pt x="525" y="142"/>
                  </a:lnTo>
                  <a:lnTo>
                    <a:pt x="520" y="134"/>
                  </a:lnTo>
                  <a:lnTo>
                    <a:pt x="518" y="125"/>
                  </a:lnTo>
                  <a:lnTo>
                    <a:pt x="518" y="125"/>
                  </a:lnTo>
                  <a:lnTo>
                    <a:pt x="517" y="118"/>
                  </a:lnTo>
                  <a:lnTo>
                    <a:pt x="517" y="111"/>
                  </a:lnTo>
                  <a:lnTo>
                    <a:pt x="517" y="111"/>
                  </a:lnTo>
                  <a:lnTo>
                    <a:pt x="518" y="99"/>
                  </a:lnTo>
                  <a:lnTo>
                    <a:pt x="522" y="87"/>
                  </a:lnTo>
                  <a:lnTo>
                    <a:pt x="526" y="77"/>
                  </a:lnTo>
                  <a:lnTo>
                    <a:pt x="535" y="68"/>
                  </a:lnTo>
                  <a:lnTo>
                    <a:pt x="543" y="60"/>
                  </a:lnTo>
                  <a:lnTo>
                    <a:pt x="554" y="54"/>
                  </a:lnTo>
                  <a:lnTo>
                    <a:pt x="565" y="51"/>
                  </a:lnTo>
                  <a:lnTo>
                    <a:pt x="577" y="50"/>
                  </a:lnTo>
                  <a:lnTo>
                    <a:pt x="577" y="50"/>
                  </a:lnTo>
                  <a:lnTo>
                    <a:pt x="590" y="51"/>
                  </a:lnTo>
                  <a:lnTo>
                    <a:pt x="601" y="54"/>
                  </a:lnTo>
                  <a:lnTo>
                    <a:pt x="612" y="60"/>
                  </a:lnTo>
                  <a:lnTo>
                    <a:pt x="620" y="68"/>
                  </a:lnTo>
                  <a:lnTo>
                    <a:pt x="628" y="77"/>
                  </a:lnTo>
                  <a:lnTo>
                    <a:pt x="633" y="87"/>
                  </a:lnTo>
                  <a:lnTo>
                    <a:pt x="637" y="99"/>
                  </a:lnTo>
                  <a:lnTo>
                    <a:pt x="638" y="111"/>
                  </a:lnTo>
                  <a:lnTo>
                    <a:pt x="638" y="111"/>
                  </a:lnTo>
                  <a:lnTo>
                    <a:pt x="637" y="123"/>
                  </a:lnTo>
                  <a:lnTo>
                    <a:pt x="633" y="135"/>
                  </a:lnTo>
                  <a:lnTo>
                    <a:pt x="628" y="146"/>
                  </a:lnTo>
                  <a:lnTo>
                    <a:pt x="620" y="154"/>
                  </a:lnTo>
                  <a:lnTo>
                    <a:pt x="612" y="161"/>
                  </a:lnTo>
                  <a:lnTo>
                    <a:pt x="601" y="167"/>
                  </a:lnTo>
                  <a:lnTo>
                    <a:pt x="590" y="171"/>
                  </a:lnTo>
                  <a:lnTo>
                    <a:pt x="577" y="172"/>
                  </a:lnTo>
                  <a:lnTo>
                    <a:pt x="577" y="1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</p:grpSp>
      <p:grpSp>
        <p:nvGrpSpPr>
          <p:cNvPr id="82" name="Gruppieren 12">
            <a:extLst>
              <a:ext uri="{FF2B5EF4-FFF2-40B4-BE49-F238E27FC236}">
                <a16:creationId xmlns:a16="http://schemas.microsoft.com/office/drawing/2014/main" id="{10BBB010-DEDC-4706-9D58-7091D9572F01}"/>
              </a:ext>
            </a:extLst>
          </p:cNvPr>
          <p:cNvGrpSpPr/>
          <p:nvPr/>
        </p:nvGrpSpPr>
        <p:grpSpPr>
          <a:xfrm>
            <a:off x="712915" y="3458956"/>
            <a:ext cx="1481577" cy="872932"/>
            <a:chOff x="2150474" y="3927798"/>
            <a:chExt cx="1481577" cy="872932"/>
          </a:xfrm>
        </p:grpSpPr>
        <p:sp>
          <p:nvSpPr>
            <p:cNvPr id="83" name="Freeform 174">
              <a:extLst>
                <a:ext uri="{FF2B5EF4-FFF2-40B4-BE49-F238E27FC236}">
                  <a16:creationId xmlns:a16="http://schemas.microsoft.com/office/drawing/2014/main" id="{80DAF9E8-31B0-4226-A38A-0B25FE0B49A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50474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84" name="Freeform 174">
              <a:extLst>
                <a:ext uri="{FF2B5EF4-FFF2-40B4-BE49-F238E27FC236}">
                  <a16:creationId xmlns:a16="http://schemas.microsoft.com/office/drawing/2014/main" id="{9B60C4BC-A80C-4864-8E99-C4595304391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07010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85" name="Freeform 174">
              <a:extLst>
                <a:ext uri="{FF2B5EF4-FFF2-40B4-BE49-F238E27FC236}">
                  <a16:creationId xmlns:a16="http://schemas.microsoft.com/office/drawing/2014/main" id="{CB364BF4-85DF-4909-A6B4-DC3F0B7AC8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63546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</p:grpSp>
      <p:pic>
        <p:nvPicPr>
          <p:cNvPr id="86" name="Picture 6" descr="Icons_file_001_Agent.png">
            <a:extLst>
              <a:ext uri="{FF2B5EF4-FFF2-40B4-BE49-F238E27FC236}">
                <a16:creationId xmlns:a16="http://schemas.microsoft.com/office/drawing/2014/main" id="{AC221FB7-1B29-46CF-9BA2-223965507FD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735" y="1690117"/>
            <a:ext cx="598150" cy="598150"/>
          </a:xfrm>
          <a:prstGeom prst="rect">
            <a:avLst/>
          </a:prstGeom>
        </p:spPr>
      </p:pic>
      <p:sp>
        <p:nvSpPr>
          <p:cNvPr id="88" name="Textfeld 38">
            <a:extLst>
              <a:ext uri="{FF2B5EF4-FFF2-40B4-BE49-F238E27FC236}">
                <a16:creationId xmlns:a16="http://schemas.microsoft.com/office/drawing/2014/main" id="{87488FF5-479E-4B12-8CF3-0356EC8786F7}"/>
              </a:ext>
            </a:extLst>
          </p:cNvPr>
          <p:cNvSpPr txBox="1"/>
          <p:nvPr/>
        </p:nvSpPr>
        <p:spPr>
          <a:xfrm>
            <a:off x="2933629" y="3817405"/>
            <a:ext cx="265016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151961"/>
            <a:r>
              <a:rPr lang="en-US" sz="1400" b="1" dirty="0">
                <a:latin typeface="+mj-lt"/>
              </a:rPr>
              <a:t>(2) </a:t>
            </a:r>
            <a:r>
              <a:rPr lang="en-US" sz="1400" dirty="0">
                <a:latin typeface="+mj-lt"/>
              </a:rPr>
              <a:t>Build &amp; deploy to environment</a:t>
            </a:r>
          </a:p>
        </p:txBody>
      </p:sp>
      <p:pic>
        <p:nvPicPr>
          <p:cNvPr id="92" name="Picture 6" descr="Icons_file_001_Agent.png">
            <a:extLst>
              <a:ext uri="{FF2B5EF4-FFF2-40B4-BE49-F238E27FC236}">
                <a16:creationId xmlns:a16="http://schemas.microsoft.com/office/drawing/2014/main" id="{FA0B39C8-365B-43F1-B40A-D5B036EF03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919" y="1704762"/>
            <a:ext cx="598150" cy="598150"/>
          </a:xfrm>
          <a:prstGeom prst="rect">
            <a:avLst/>
          </a:prstGeom>
        </p:spPr>
      </p:pic>
      <p:pic>
        <p:nvPicPr>
          <p:cNvPr id="93" name="Picture 6" descr="Icons_file_001_Agent.png">
            <a:extLst>
              <a:ext uri="{FF2B5EF4-FFF2-40B4-BE49-F238E27FC236}">
                <a16:creationId xmlns:a16="http://schemas.microsoft.com/office/drawing/2014/main" id="{15747732-BC93-49C7-9014-B5162DA6E94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164" y="1700830"/>
            <a:ext cx="598150" cy="598150"/>
          </a:xfrm>
          <a:prstGeom prst="rect">
            <a:avLst/>
          </a:prstGeom>
        </p:spPr>
      </p:pic>
      <p:pic>
        <p:nvPicPr>
          <p:cNvPr id="94" name="Picture 6" descr="Icons_file_001_Agent.png">
            <a:extLst>
              <a:ext uri="{FF2B5EF4-FFF2-40B4-BE49-F238E27FC236}">
                <a16:creationId xmlns:a16="http://schemas.microsoft.com/office/drawing/2014/main" id="{E7896EEC-8767-49F2-8676-52E6BF528ED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19" y="3694237"/>
            <a:ext cx="598150" cy="598150"/>
          </a:xfrm>
          <a:prstGeom prst="rect">
            <a:avLst/>
          </a:prstGeom>
        </p:spPr>
      </p:pic>
      <p:pic>
        <p:nvPicPr>
          <p:cNvPr id="95" name="Picture 6" descr="Icons_file_001_Agent.png">
            <a:extLst>
              <a:ext uri="{FF2B5EF4-FFF2-40B4-BE49-F238E27FC236}">
                <a16:creationId xmlns:a16="http://schemas.microsoft.com/office/drawing/2014/main" id="{CECA59F3-5F5D-4818-A2C2-25D6C0B3A36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273" y="3688441"/>
            <a:ext cx="598150" cy="598150"/>
          </a:xfrm>
          <a:prstGeom prst="rect">
            <a:avLst/>
          </a:prstGeom>
        </p:spPr>
      </p:pic>
      <p:pic>
        <p:nvPicPr>
          <p:cNvPr id="96" name="Picture 6" descr="Icons_file_001_Agent.png">
            <a:extLst>
              <a:ext uri="{FF2B5EF4-FFF2-40B4-BE49-F238E27FC236}">
                <a16:creationId xmlns:a16="http://schemas.microsoft.com/office/drawing/2014/main" id="{DACA5E3F-6108-4739-B4EA-9AC7DD3F68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164" y="3696623"/>
            <a:ext cx="598150" cy="59815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24845042-FA11-467E-953E-F5441D8B2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841" y="4793866"/>
            <a:ext cx="3439485" cy="1316507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A09E1AD3-6D8C-45E4-9E5D-A7849AC6A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840" y="1593680"/>
            <a:ext cx="3439486" cy="1491722"/>
          </a:xfrm>
          <a:prstGeom prst="rect">
            <a:avLst/>
          </a:prstGeom>
        </p:spPr>
      </p:pic>
      <p:sp>
        <p:nvSpPr>
          <p:cNvPr id="110" name="Textfeld 33">
            <a:extLst>
              <a:ext uri="{FF2B5EF4-FFF2-40B4-BE49-F238E27FC236}">
                <a16:creationId xmlns:a16="http://schemas.microsoft.com/office/drawing/2014/main" id="{79D2D8C5-0A02-4D7E-BA4F-8FEBACA7EDC7}"/>
              </a:ext>
            </a:extLst>
          </p:cNvPr>
          <p:cNvSpPr txBox="1"/>
          <p:nvPr/>
        </p:nvSpPr>
        <p:spPr>
          <a:xfrm>
            <a:off x="8284222" y="1127286"/>
            <a:ext cx="371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51961"/>
            <a:r>
              <a:rPr lang="en-US" sz="1400" b="1" dirty="0">
                <a:latin typeface="+mj-lt"/>
              </a:rPr>
              <a:t>(2) </a:t>
            </a:r>
            <a:r>
              <a:rPr lang="en-US" sz="1400" dirty="0">
                <a:latin typeface="+mj-lt"/>
              </a:rPr>
              <a:t>Service Monitoring &amp; Event Insights</a:t>
            </a:r>
          </a:p>
        </p:txBody>
      </p:sp>
      <p:pic>
        <p:nvPicPr>
          <p:cNvPr id="90" name="Picture 4" descr="Image result for java file icon">
            <a:extLst>
              <a:ext uri="{FF2B5EF4-FFF2-40B4-BE49-F238E27FC236}">
                <a16:creationId xmlns:a16="http://schemas.microsoft.com/office/drawing/2014/main" id="{E76FB587-BD3B-4D69-8DB2-0E944C242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167" y="4077661"/>
            <a:ext cx="774191" cy="77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Related image">
            <a:extLst>
              <a:ext uri="{FF2B5EF4-FFF2-40B4-BE49-F238E27FC236}">
                <a16:creationId xmlns:a16="http://schemas.microsoft.com/office/drawing/2014/main" id="{D5A584BE-D96A-43DE-9CCD-5F4C8C61E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138" y="4249740"/>
            <a:ext cx="503374" cy="50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8" descr="Image result for dockerfile file icon">
            <a:extLst>
              <a:ext uri="{FF2B5EF4-FFF2-40B4-BE49-F238E27FC236}">
                <a16:creationId xmlns:a16="http://schemas.microsoft.com/office/drawing/2014/main" id="{C1550676-D4D9-47E7-8F27-78F27B958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748" y="4246870"/>
            <a:ext cx="649146" cy="54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2" descr="Image result for docker container icon">
            <a:extLst>
              <a:ext uri="{FF2B5EF4-FFF2-40B4-BE49-F238E27FC236}">
                <a16:creationId xmlns:a16="http://schemas.microsoft.com/office/drawing/2014/main" id="{A056A0E6-8F0D-4556-9486-CC2005A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46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2" descr="Image result for docker container icon">
            <a:extLst>
              <a:ext uri="{FF2B5EF4-FFF2-40B4-BE49-F238E27FC236}">
                <a16:creationId xmlns:a16="http://schemas.microsoft.com/office/drawing/2014/main" id="{492FCB90-05A2-4012-8537-FE3AA757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46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2" descr="Image result for docker container icon">
            <a:extLst>
              <a:ext uri="{FF2B5EF4-FFF2-40B4-BE49-F238E27FC236}">
                <a16:creationId xmlns:a16="http://schemas.microsoft.com/office/drawing/2014/main" id="{F33AAAC9-C912-497C-9F6A-09B6E8618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637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2" descr="Image result for docker container icon">
            <a:extLst>
              <a:ext uri="{FF2B5EF4-FFF2-40B4-BE49-F238E27FC236}">
                <a16:creationId xmlns:a16="http://schemas.microsoft.com/office/drawing/2014/main" id="{7FC110BC-C9F3-4948-B28E-55D4882BE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637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2" descr="Image result for docker container icon">
            <a:extLst>
              <a:ext uri="{FF2B5EF4-FFF2-40B4-BE49-F238E27FC236}">
                <a16:creationId xmlns:a16="http://schemas.microsoft.com/office/drawing/2014/main" id="{321AF5C9-D8F9-4DC0-AA5B-AE707EDD2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727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2" descr="Image result for docker container icon">
            <a:extLst>
              <a:ext uri="{FF2B5EF4-FFF2-40B4-BE49-F238E27FC236}">
                <a16:creationId xmlns:a16="http://schemas.microsoft.com/office/drawing/2014/main" id="{9E9506E6-9222-4006-98EA-0501F44A0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727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2" descr="Image result for docker container icon">
            <a:extLst>
              <a:ext uri="{FF2B5EF4-FFF2-40B4-BE49-F238E27FC236}">
                <a16:creationId xmlns:a16="http://schemas.microsoft.com/office/drawing/2014/main" id="{FD3DECEF-220D-41CA-8C6D-5A9D51CC2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55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2" descr="Image result for docker container icon">
            <a:extLst>
              <a:ext uri="{FF2B5EF4-FFF2-40B4-BE49-F238E27FC236}">
                <a16:creationId xmlns:a16="http://schemas.microsoft.com/office/drawing/2014/main" id="{91F52C91-2F80-475B-AE79-F05A774A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55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F3BF8F76-45A6-4CC7-BA25-D4216FCD1CF5}"/>
              </a:ext>
            </a:extLst>
          </p:cNvPr>
          <p:cNvSpPr/>
          <p:nvPr/>
        </p:nvSpPr>
        <p:spPr>
          <a:xfrm>
            <a:off x="1529637" y="5719067"/>
            <a:ext cx="4539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+mj-lt"/>
              </a:rPr>
              <a:t>(2) </a:t>
            </a:r>
            <a:endParaRPr lang="en-US" sz="1600" dirty="0">
              <a:latin typeface="+mj-lt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6BA6892-0513-4B69-BAEA-F9B22E18876A}"/>
              </a:ext>
            </a:extLst>
          </p:cNvPr>
          <p:cNvSpPr/>
          <p:nvPr/>
        </p:nvSpPr>
        <p:spPr>
          <a:xfrm>
            <a:off x="3728879" y="5717513"/>
            <a:ext cx="4539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+mj-lt"/>
              </a:rPr>
              <a:t>(2) </a:t>
            </a:r>
            <a:endParaRPr lang="en-US" sz="1600" dirty="0">
              <a:latin typeface="+mj-lt"/>
            </a:endParaRPr>
          </a:p>
        </p:txBody>
      </p:sp>
      <p:sp>
        <p:nvSpPr>
          <p:cNvPr id="119" name="Textfeld 30">
            <a:extLst>
              <a:ext uri="{FF2B5EF4-FFF2-40B4-BE49-F238E27FC236}">
                <a16:creationId xmlns:a16="http://schemas.microsoft.com/office/drawing/2014/main" id="{D3365204-ACA3-488C-A842-761C114F6E3F}"/>
              </a:ext>
            </a:extLst>
          </p:cNvPr>
          <p:cNvSpPr txBox="1"/>
          <p:nvPr/>
        </p:nvSpPr>
        <p:spPr>
          <a:xfrm>
            <a:off x="5490482" y="580576"/>
            <a:ext cx="200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51961"/>
            <a:r>
              <a:rPr lang="en-US" b="1" dirty="0">
                <a:solidFill>
                  <a:srgbClr val="0B606B"/>
                </a:solidFill>
                <a:latin typeface="+mj-lt"/>
              </a:rPr>
              <a:t>Dynatrace Tenant</a:t>
            </a:r>
          </a:p>
        </p:txBody>
      </p:sp>
      <p:sp>
        <p:nvSpPr>
          <p:cNvPr id="121" name="Textfeld 30">
            <a:extLst>
              <a:ext uri="{FF2B5EF4-FFF2-40B4-BE49-F238E27FC236}">
                <a16:creationId xmlns:a16="http://schemas.microsoft.com/office/drawing/2014/main" id="{E626729E-B90F-4DF1-AFAF-7571CB9C3A3C}"/>
              </a:ext>
            </a:extLst>
          </p:cNvPr>
          <p:cNvSpPr txBox="1"/>
          <p:nvPr/>
        </p:nvSpPr>
        <p:spPr>
          <a:xfrm>
            <a:off x="8995682" y="580576"/>
            <a:ext cx="200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51961"/>
            <a:r>
              <a:rPr lang="en-US" b="1" dirty="0">
                <a:solidFill>
                  <a:schemeClr val="accent6"/>
                </a:solidFill>
                <a:latin typeface="+mj-lt"/>
              </a:rPr>
              <a:t>Monitoring Data</a:t>
            </a:r>
          </a:p>
        </p:txBody>
      </p:sp>
      <p:sp>
        <p:nvSpPr>
          <p:cNvPr id="122" name="Textfeld 29">
            <a:extLst>
              <a:ext uri="{FF2B5EF4-FFF2-40B4-BE49-F238E27FC236}">
                <a16:creationId xmlns:a16="http://schemas.microsoft.com/office/drawing/2014/main" id="{8DC31BD3-A3DF-4A29-A761-804EEF664B17}"/>
              </a:ext>
            </a:extLst>
          </p:cNvPr>
          <p:cNvSpPr txBox="1"/>
          <p:nvPr/>
        </p:nvSpPr>
        <p:spPr>
          <a:xfrm>
            <a:off x="5714932" y="4501427"/>
            <a:ext cx="177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151961">
              <a:defRPr b="1">
                <a:solidFill>
                  <a:srgbClr val="0B606B"/>
                </a:solidFill>
                <a:latin typeface="+mj-lt"/>
              </a:defRPr>
            </a:lvl1pPr>
          </a:lstStyle>
          <a:p>
            <a:r>
              <a:rPr lang="en-US" dirty="0"/>
              <a:t>Azure  </a:t>
            </a:r>
            <a:r>
              <a:rPr lang="en-US" dirty="0" err="1"/>
              <a:t>Devops</a:t>
            </a:r>
            <a:endParaRPr lang="en-US" dirty="0"/>
          </a:p>
        </p:txBody>
      </p:sp>
      <p:sp>
        <p:nvSpPr>
          <p:cNvPr id="123" name="Textfeld 2">
            <a:extLst>
              <a:ext uri="{FF2B5EF4-FFF2-40B4-BE49-F238E27FC236}">
                <a16:creationId xmlns:a16="http://schemas.microsoft.com/office/drawing/2014/main" id="{543CF07D-E619-4D86-A828-7FF9BC457F00}"/>
              </a:ext>
            </a:extLst>
          </p:cNvPr>
          <p:cNvSpPr txBox="1"/>
          <p:nvPr/>
        </p:nvSpPr>
        <p:spPr>
          <a:xfrm>
            <a:off x="509641" y="5141598"/>
            <a:ext cx="1212896" cy="1969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152053">
              <a:lnSpc>
                <a:spcPct val="80000"/>
              </a:lnSpc>
              <a:spcBef>
                <a:spcPts val="600"/>
              </a:spcBef>
              <a:buClr>
                <a:srgbClr val="4B4B4B"/>
              </a:buClr>
              <a:buSzPct val="90000"/>
            </a:pPr>
            <a:r>
              <a:rPr lang="en-US" sz="1600" dirty="0">
                <a:solidFill>
                  <a:srgbClr val="4B4B4B"/>
                </a:solidFill>
                <a:latin typeface="TeleGrotesk Next Ultra" pitchFamily="2" charset="0"/>
                <a:ea typeface="TeleGrotesk Next Ultra" pitchFamily="2" charset="0"/>
                <a:cs typeface="TeleGrotesk Next Ultra" pitchFamily="2" charset="0"/>
              </a:rPr>
              <a:t>Pipeline View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E01772-68FB-42BF-88EF-BB745004BB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6408" y="3259186"/>
            <a:ext cx="3439486" cy="1395895"/>
          </a:xfrm>
          <a:prstGeom prst="rect">
            <a:avLst/>
          </a:prstGeom>
        </p:spPr>
      </p:pic>
      <p:sp>
        <p:nvSpPr>
          <p:cNvPr id="127" name="Textfeld 31">
            <a:extLst>
              <a:ext uri="{FF2B5EF4-FFF2-40B4-BE49-F238E27FC236}">
                <a16:creationId xmlns:a16="http://schemas.microsoft.com/office/drawing/2014/main" id="{86CF7008-61C4-4783-8BD2-FE5A0D29E54E}"/>
              </a:ext>
            </a:extLst>
          </p:cNvPr>
          <p:cNvSpPr txBox="1"/>
          <p:nvPr/>
        </p:nvSpPr>
        <p:spPr>
          <a:xfrm>
            <a:off x="272868" y="585473"/>
            <a:ext cx="247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51961"/>
            <a:r>
              <a:rPr lang="en-US" b="1" dirty="0">
                <a:solidFill>
                  <a:srgbClr val="64B9E4"/>
                </a:solidFill>
                <a:latin typeface="+mj-lt"/>
              </a:rPr>
              <a:t>Microsoft Azure </a:t>
            </a:r>
          </a:p>
        </p:txBody>
      </p:sp>
    </p:spTree>
    <p:extLst>
      <p:ext uri="{BB962C8B-B14F-4D97-AF65-F5344CB8AC3E}">
        <p14:creationId xmlns:p14="http://schemas.microsoft.com/office/powerpoint/2010/main" val="128786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88" grpId="0"/>
      <p:bldP spid="110" grpId="0"/>
      <p:bldP spid="117" grpId="0"/>
      <p:bldP spid="1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bgerundetes Rechteck 37">
            <a:extLst>
              <a:ext uri="{FF2B5EF4-FFF2-40B4-BE49-F238E27FC236}">
                <a16:creationId xmlns:a16="http://schemas.microsoft.com/office/drawing/2014/main" id="{F2C64528-9B9C-4153-A313-32DF2E3340C8}"/>
              </a:ext>
            </a:extLst>
          </p:cNvPr>
          <p:cNvSpPr/>
          <p:nvPr/>
        </p:nvSpPr>
        <p:spPr>
          <a:xfrm>
            <a:off x="445591" y="1103184"/>
            <a:ext cx="2016224" cy="3312253"/>
          </a:xfrm>
          <a:prstGeom prst="roundRect">
            <a:avLst/>
          </a:prstGeom>
          <a:solidFill>
            <a:srgbClr val="53BAF2"/>
          </a:solidFill>
          <a:ln w="254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11519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125" name="Textfeld 31">
            <a:extLst>
              <a:ext uri="{FF2B5EF4-FFF2-40B4-BE49-F238E27FC236}">
                <a16:creationId xmlns:a16="http://schemas.microsoft.com/office/drawing/2014/main" id="{F12EFD3A-F141-43D8-8D28-42F94ABACC58}"/>
              </a:ext>
            </a:extLst>
          </p:cNvPr>
          <p:cNvSpPr txBox="1"/>
          <p:nvPr/>
        </p:nvSpPr>
        <p:spPr>
          <a:xfrm>
            <a:off x="272868" y="585473"/>
            <a:ext cx="247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51961"/>
            <a:r>
              <a:rPr lang="en-US" b="1" dirty="0">
                <a:solidFill>
                  <a:srgbClr val="64B9E4"/>
                </a:solidFill>
                <a:latin typeface="+mj-lt"/>
              </a:rPr>
              <a:t>Microsoft Azure 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DC8A1B4-629E-4B60-A0BF-074AD010DBAC}"/>
              </a:ext>
            </a:extLst>
          </p:cNvPr>
          <p:cNvSpPr/>
          <p:nvPr/>
        </p:nvSpPr>
        <p:spPr>
          <a:xfrm>
            <a:off x="8284223" y="1074609"/>
            <a:ext cx="3710715" cy="52179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Inhaltsplatzhalter 9">
            <a:extLst>
              <a:ext uri="{FF2B5EF4-FFF2-40B4-BE49-F238E27FC236}">
                <a16:creationId xmlns:a16="http://schemas.microsoft.com/office/drawing/2014/main" id="{760CFE80-68BA-47FF-A161-1421FC4A9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591" y="5089699"/>
            <a:ext cx="7025187" cy="929721"/>
          </a:xfrm>
          <a:prstGeom prst="rect">
            <a:avLst/>
          </a:prstGeom>
          <a:ln>
            <a:solidFill>
              <a:srgbClr val="4B4B4B"/>
            </a:solidFill>
          </a:ln>
        </p:spPr>
      </p:pic>
      <p:cxnSp>
        <p:nvCxnSpPr>
          <p:cNvPr id="50" name="Gerade Verbindung mit Pfeil 10">
            <a:extLst>
              <a:ext uri="{FF2B5EF4-FFF2-40B4-BE49-F238E27FC236}">
                <a16:creationId xmlns:a16="http://schemas.microsoft.com/office/drawing/2014/main" id="{9AC23247-D4F7-47BA-AA72-4DBB386156C9}"/>
              </a:ext>
            </a:extLst>
          </p:cNvPr>
          <p:cNvCxnSpPr>
            <a:cxnSpLocks/>
          </p:cNvCxnSpPr>
          <p:nvPr/>
        </p:nvCxnSpPr>
        <p:spPr>
          <a:xfrm flipH="1">
            <a:off x="2461817" y="4169513"/>
            <a:ext cx="3765502" cy="0"/>
          </a:xfrm>
          <a:prstGeom prst="straightConnector1">
            <a:avLst/>
          </a:prstGeom>
          <a:noFill/>
          <a:ln w="38100" cap="flat" cmpd="sng" algn="ctr">
            <a:solidFill>
              <a:srgbClr val="5FB2BD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52" name="Abgerundetes Rechteck 15">
            <a:extLst>
              <a:ext uri="{FF2B5EF4-FFF2-40B4-BE49-F238E27FC236}">
                <a16:creationId xmlns:a16="http://schemas.microsoft.com/office/drawing/2014/main" id="{7ADB130A-88A5-4C07-BCAA-3231B28236B4}"/>
              </a:ext>
            </a:extLst>
          </p:cNvPr>
          <p:cNvSpPr/>
          <p:nvPr/>
        </p:nvSpPr>
        <p:spPr>
          <a:xfrm>
            <a:off x="5491992" y="1074609"/>
            <a:ext cx="1921559" cy="1207837"/>
          </a:xfrm>
          <a:prstGeom prst="roundRect">
            <a:avLst/>
          </a:prstGeom>
          <a:solidFill>
            <a:srgbClr val="0B606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1519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FE9B22E9-4CD3-4F2A-A0E1-4FC9DA5533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42889" y="3327445"/>
            <a:ext cx="482273" cy="1139995"/>
          </a:xfrm>
          <a:custGeom>
            <a:avLst/>
            <a:gdLst>
              <a:gd name="T0" fmla="*/ 266 w 305"/>
              <a:gd name="T1" fmla="*/ 87 h 720"/>
              <a:gd name="T2" fmla="*/ 266 w 305"/>
              <a:gd name="T3" fmla="*/ 87 h 720"/>
              <a:gd name="T4" fmla="*/ 39 w 305"/>
              <a:gd name="T5" fmla="*/ 87 h 720"/>
              <a:gd name="T6" fmla="*/ 39 w 305"/>
              <a:gd name="T7" fmla="*/ 45 h 720"/>
              <a:gd name="T8" fmla="*/ 45 w 305"/>
              <a:gd name="T9" fmla="*/ 40 h 720"/>
              <a:gd name="T10" fmla="*/ 260 w 305"/>
              <a:gd name="T11" fmla="*/ 40 h 720"/>
              <a:gd name="T12" fmla="*/ 266 w 305"/>
              <a:gd name="T13" fmla="*/ 45 h 720"/>
              <a:gd name="T14" fmla="*/ 266 w 305"/>
              <a:gd name="T15" fmla="*/ 87 h 720"/>
              <a:gd name="T16" fmla="*/ 266 w 305"/>
              <a:gd name="T17" fmla="*/ 675 h 720"/>
              <a:gd name="T18" fmla="*/ 266 w 305"/>
              <a:gd name="T19" fmla="*/ 675 h 720"/>
              <a:gd name="T20" fmla="*/ 260 w 305"/>
              <a:gd name="T21" fmla="*/ 681 h 720"/>
              <a:gd name="T22" fmla="*/ 45 w 305"/>
              <a:gd name="T23" fmla="*/ 681 h 720"/>
              <a:gd name="T24" fmla="*/ 39 w 305"/>
              <a:gd name="T25" fmla="*/ 675 h 720"/>
              <a:gd name="T26" fmla="*/ 39 w 305"/>
              <a:gd name="T27" fmla="*/ 641 h 720"/>
              <a:gd name="T28" fmla="*/ 266 w 305"/>
              <a:gd name="T29" fmla="*/ 641 h 720"/>
              <a:gd name="T30" fmla="*/ 266 w 305"/>
              <a:gd name="T31" fmla="*/ 675 h 720"/>
              <a:gd name="T32" fmla="*/ 39 w 305"/>
              <a:gd name="T33" fmla="*/ 204 h 720"/>
              <a:gd name="T34" fmla="*/ 39 w 305"/>
              <a:gd name="T35" fmla="*/ 204 h 720"/>
              <a:gd name="T36" fmla="*/ 264 w 305"/>
              <a:gd name="T37" fmla="*/ 204 h 720"/>
              <a:gd name="T38" fmla="*/ 264 w 305"/>
              <a:gd name="T39" fmla="*/ 231 h 720"/>
              <a:gd name="T40" fmla="*/ 39 w 305"/>
              <a:gd name="T41" fmla="*/ 231 h 720"/>
              <a:gd name="T42" fmla="*/ 39 w 305"/>
              <a:gd name="T43" fmla="*/ 204 h 720"/>
              <a:gd name="T44" fmla="*/ 39 w 305"/>
              <a:gd name="T45" fmla="*/ 141 h 720"/>
              <a:gd name="T46" fmla="*/ 39 w 305"/>
              <a:gd name="T47" fmla="*/ 141 h 720"/>
              <a:gd name="T48" fmla="*/ 264 w 305"/>
              <a:gd name="T49" fmla="*/ 141 h 720"/>
              <a:gd name="T50" fmla="*/ 264 w 305"/>
              <a:gd name="T51" fmla="*/ 167 h 720"/>
              <a:gd name="T52" fmla="*/ 39 w 305"/>
              <a:gd name="T53" fmla="*/ 167 h 720"/>
              <a:gd name="T54" fmla="*/ 39 w 305"/>
              <a:gd name="T55" fmla="*/ 141 h 720"/>
              <a:gd name="T56" fmla="*/ 260 w 305"/>
              <a:gd name="T57" fmla="*/ 0 h 720"/>
              <a:gd name="T58" fmla="*/ 260 w 305"/>
              <a:gd name="T59" fmla="*/ 0 h 720"/>
              <a:gd name="T60" fmla="*/ 45 w 305"/>
              <a:gd name="T61" fmla="*/ 0 h 720"/>
              <a:gd name="T62" fmla="*/ 0 w 305"/>
              <a:gd name="T63" fmla="*/ 45 h 720"/>
              <a:gd name="T64" fmla="*/ 0 w 305"/>
              <a:gd name="T65" fmla="*/ 675 h 720"/>
              <a:gd name="T66" fmla="*/ 45 w 305"/>
              <a:gd name="T67" fmla="*/ 720 h 720"/>
              <a:gd name="T68" fmla="*/ 260 w 305"/>
              <a:gd name="T69" fmla="*/ 720 h 720"/>
              <a:gd name="T70" fmla="*/ 305 w 305"/>
              <a:gd name="T71" fmla="*/ 675 h 720"/>
              <a:gd name="T72" fmla="*/ 305 w 305"/>
              <a:gd name="T73" fmla="*/ 45 h 720"/>
              <a:gd name="T74" fmla="*/ 260 w 305"/>
              <a:gd name="T7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5" h="720">
                <a:moveTo>
                  <a:pt x="266" y="87"/>
                </a:moveTo>
                <a:lnTo>
                  <a:pt x="266" y="87"/>
                </a:lnTo>
                <a:lnTo>
                  <a:pt x="39" y="87"/>
                </a:lnTo>
                <a:lnTo>
                  <a:pt x="39" y="45"/>
                </a:lnTo>
                <a:cubicBezTo>
                  <a:pt x="39" y="42"/>
                  <a:pt x="42" y="40"/>
                  <a:pt x="45" y="40"/>
                </a:cubicBezTo>
                <a:lnTo>
                  <a:pt x="260" y="40"/>
                </a:lnTo>
                <a:cubicBezTo>
                  <a:pt x="263" y="40"/>
                  <a:pt x="266" y="42"/>
                  <a:pt x="266" y="45"/>
                </a:cubicBezTo>
                <a:lnTo>
                  <a:pt x="266" y="87"/>
                </a:lnTo>
                <a:close/>
                <a:moveTo>
                  <a:pt x="266" y="675"/>
                </a:moveTo>
                <a:lnTo>
                  <a:pt x="266" y="675"/>
                </a:lnTo>
                <a:cubicBezTo>
                  <a:pt x="266" y="678"/>
                  <a:pt x="263" y="681"/>
                  <a:pt x="260" y="681"/>
                </a:cubicBezTo>
                <a:lnTo>
                  <a:pt x="45" y="681"/>
                </a:lnTo>
                <a:cubicBezTo>
                  <a:pt x="42" y="681"/>
                  <a:pt x="39" y="678"/>
                  <a:pt x="39" y="675"/>
                </a:cubicBezTo>
                <a:lnTo>
                  <a:pt x="39" y="641"/>
                </a:lnTo>
                <a:lnTo>
                  <a:pt x="266" y="641"/>
                </a:lnTo>
                <a:lnTo>
                  <a:pt x="266" y="675"/>
                </a:lnTo>
                <a:close/>
                <a:moveTo>
                  <a:pt x="39" y="204"/>
                </a:moveTo>
                <a:lnTo>
                  <a:pt x="39" y="204"/>
                </a:lnTo>
                <a:lnTo>
                  <a:pt x="264" y="204"/>
                </a:lnTo>
                <a:lnTo>
                  <a:pt x="264" y="231"/>
                </a:lnTo>
                <a:lnTo>
                  <a:pt x="39" y="231"/>
                </a:lnTo>
                <a:lnTo>
                  <a:pt x="39" y="204"/>
                </a:lnTo>
                <a:close/>
                <a:moveTo>
                  <a:pt x="39" y="141"/>
                </a:moveTo>
                <a:lnTo>
                  <a:pt x="39" y="141"/>
                </a:lnTo>
                <a:lnTo>
                  <a:pt x="264" y="141"/>
                </a:lnTo>
                <a:lnTo>
                  <a:pt x="264" y="167"/>
                </a:lnTo>
                <a:lnTo>
                  <a:pt x="39" y="167"/>
                </a:lnTo>
                <a:lnTo>
                  <a:pt x="39" y="141"/>
                </a:lnTo>
                <a:close/>
                <a:moveTo>
                  <a:pt x="260" y="0"/>
                </a:moveTo>
                <a:lnTo>
                  <a:pt x="260" y="0"/>
                </a:lnTo>
                <a:lnTo>
                  <a:pt x="45" y="0"/>
                </a:lnTo>
                <a:cubicBezTo>
                  <a:pt x="20" y="0"/>
                  <a:pt x="0" y="20"/>
                  <a:pt x="0" y="45"/>
                </a:cubicBezTo>
                <a:lnTo>
                  <a:pt x="0" y="675"/>
                </a:lnTo>
                <a:cubicBezTo>
                  <a:pt x="0" y="700"/>
                  <a:pt x="20" y="720"/>
                  <a:pt x="45" y="720"/>
                </a:cubicBezTo>
                <a:lnTo>
                  <a:pt x="260" y="720"/>
                </a:lnTo>
                <a:cubicBezTo>
                  <a:pt x="285" y="720"/>
                  <a:pt x="305" y="700"/>
                  <a:pt x="305" y="675"/>
                </a:cubicBezTo>
                <a:lnTo>
                  <a:pt x="305" y="45"/>
                </a:lnTo>
                <a:cubicBezTo>
                  <a:pt x="305" y="20"/>
                  <a:pt x="285" y="0"/>
                  <a:pt x="260" y="0"/>
                </a:cubicBezTo>
                <a:close/>
              </a:path>
            </a:pathLst>
          </a:custGeom>
          <a:solidFill>
            <a:srgbClr val="0B606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151961"/>
            <a:endParaRPr lang="en-US" sz="2268">
              <a:solidFill>
                <a:srgbClr val="4B4B4B"/>
              </a:solidFill>
              <a:latin typeface="Tele-GroteskNor"/>
            </a:endParaRPr>
          </a:p>
        </p:txBody>
      </p:sp>
      <p:grpSp>
        <p:nvGrpSpPr>
          <p:cNvPr id="54" name="Gruppieren 6">
            <a:extLst>
              <a:ext uri="{FF2B5EF4-FFF2-40B4-BE49-F238E27FC236}">
                <a16:creationId xmlns:a16="http://schemas.microsoft.com/office/drawing/2014/main" id="{A0BE832F-FC10-4050-A7B6-42B37A110E45}"/>
              </a:ext>
            </a:extLst>
          </p:cNvPr>
          <p:cNvGrpSpPr/>
          <p:nvPr/>
        </p:nvGrpSpPr>
        <p:grpSpPr>
          <a:xfrm>
            <a:off x="5714932" y="1240075"/>
            <a:ext cx="1475678" cy="826347"/>
            <a:chOff x="5748714" y="1987518"/>
            <a:chExt cx="1475678" cy="826347"/>
          </a:xfrm>
        </p:grpSpPr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DADBC18F-345A-470E-8099-1E75582F7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8714" y="198751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95FED3BD-5B26-4C6B-BCFD-BFE7653016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9833" y="199939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1D9F0DF6-7ECB-4E95-ABDD-1931F49AA1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13519" y="198751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</p:grpSp>
      <p:sp>
        <p:nvSpPr>
          <p:cNvPr id="59" name="Textfeld 30">
            <a:extLst>
              <a:ext uri="{FF2B5EF4-FFF2-40B4-BE49-F238E27FC236}">
                <a16:creationId xmlns:a16="http://schemas.microsoft.com/office/drawing/2014/main" id="{B614D7F9-1D46-4B94-BC48-4EE5E9EFEE60}"/>
              </a:ext>
            </a:extLst>
          </p:cNvPr>
          <p:cNvSpPr txBox="1"/>
          <p:nvPr/>
        </p:nvSpPr>
        <p:spPr>
          <a:xfrm>
            <a:off x="5490482" y="580576"/>
            <a:ext cx="200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51961"/>
            <a:r>
              <a:rPr lang="en-US" b="1" dirty="0">
                <a:solidFill>
                  <a:srgbClr val="0B606B"/>
                </a:solidFill>
                <a:latin typeface="+mj-lt"/>
              </a:rPr>
              <a:t>Dynatrace Tenant</a:t>
            </a:r>
          </a:p>
        </p:txBody>
      </p:sp>
      <p:cxnSp>
        <p:nvCxnSpPr>
          <p:cNvPr id="61" name="Gerade Verbindung mit Pfeil 32">
            <a:extLst>
              <a:ext uri="{FF2B5EF4-FFF2-40B4-BE49-F238E27FC236}">
                <a16:creationId xmlns:a16="http://schemas.microsoft.com/office/drawing/2014/main" id="{F743FB16-C649-4296-B7B2-AECD1DB53078}"/>
              </a:ext>
            </a:extLst>
          </p:cNvPr>
          <p:cNvCxnSpPr>
            <a:cxnSpLocks/>
          </p:cNvCxnSpPr>
          <p:nvPr/>
        </p:nvCxnSpPr>
        <p:spPr>
          <a:xfrm flipV="1">
            <a:off x="2461815" y="1891112"/>
            <a:ext cx="3028667" cy="12138"/>
          </a:xfrm>
          <a:prstGeom prst="straightConnector1">
            <a:avLst/>
          </a:prstGeom>
          <a:noFill/>
          <a:ln w="38100" cap="flat" cmpd="sng" algn="ctr">
            <a:solidFill>
              <a:srgbClr val="5FB2BD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64" name="Textfeld 35">
            <a:extLst>
              <a:ext uri="{FF2B5EF4-FFF2-40B4-BE49-F238E27FC236}">
                <a16:creationId xmlns:a16="http://schemas.microsoft.com/office/drawing/2014/main" id="{0459A20E-5D8A-4C3C-A933-02A2F6F4147E}"/>
              </a:ext>
            </a:extLst>
          </p:cNvPr>
          <p:cNvSpPr txBox="1"/>
          <p:nvPr/>
        </p:nvSpPr>
        <p:spPr>
          <a:xfrm>
            <a:off x="3173201" y="2603777"/>
            <a:ext cx="2742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51961"/>
            <a:r>
              <a:rPr lang="en-US" sz="1400" b="1" dirty="0">
                <a:latin typeface="+mj-lt"/>
              </a:rPr>
              <a:t>(4) Pull Performance Signature Metrics &amp; Push Validation Event</a:t>
            </a:r>
          </a:p>
        </p:txBody>
      </p:sp>
      <p:grpSp>
        <p:nvGrpSpPr>
          <p:cNvPr id="68" name="Gruppieren 56">
            <a:extLst>
              <a:ext uri="{FF2B5EF4-FFF2-40B4-BE49-F238E27FC236}">
                <a16:creationId xmlns:a16="http://schemas.microsoft.com/office/drawing/2014/main" id="{26ED1F10-685B-4537-9125-315FDABA4965}"/>
              </a:ext>
            </a:extLst>
          </p:cNvPr>
          <p:cNvGrpSpPr/>
          <p:nvPr/>
        </p:nvGrpSpPr>
        <p:grpSpPr>
          <a:xfrm>
            <a:off x="712915" y="1473587"/>
            <a:ext cx="1481577" cy="872932"/>
            <a:chOff x="2182327" y="1942429"/>
            <a:chExt cx="1481577" cy="872932"/>
          </a:xfrm>
        </p:grpSpPr>
        <p:sp>
          <p:nvSpPr>
            <p:cNvPr id="69" name="Freeform 174">
              <a:extLst>
                <a:ext uri="{FF2B5EF4-FFF2-40B4-BE49-F238E27FC236}">
                  <a16:creationId xmlns:a16="http://schemas.microsoft.com/office/drawing/2014/main" id="{FD1A4962-B5E7-49B6-A7AD-95441337051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82327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0" name="Freeform 174">
              <a:extLst>
                <a:ext uri="{FF2B5EF4-FFF2-40B4-BE49-F238E27FC236}">
                  <a16:creationId xmlns:a16="http://schemas.microsoft.com/office/drawing/2014/main" id="{42116921-F7CF-431E-8C89-C9B0AC956B8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38863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1" name="Freeform 174">
              <a:extLst>
                <a:ext uri="{FF2B5EF4-FFF2-40B4-BE49-F238E27FC236}">
                  <a16:creationId xmlns:a16="http://schemas.microsoft.com/office/drawing/2014/main" id="{E687030A-36D0-4798-8EE0-6102B2CF675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95399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</p:grpSp>
      <p:grpSp>
        <p:nvGrpSpPr>
          <p:cNvPr id="72" name="Gruppieren 42">
            <a:extLst>
              <a:ext uri="{FF2B5EF4-FFF2-40B4-BE49-F238E27FC236}">
                <a16:creationId xmlns:a16="http://schemas.microsoft.com/office/drawing/2014/main" id="{20313F86-78A5-4862-96B5-844FB558B581}"/>
              </a:ext>
            </a:extLst>
          </p:cNvPr>
          <p:cNvGrpSpPr>
            <a:grpSpLocks noChangeAspect="1"/>
          </p:cNvGrpSpPr>
          <p:nvPr/>
        </p:nvGrpSpPr>
        <p:grpSpPr>
          <a:xfrm>
            <a:off x="1042357" y="2442807"/>
            <a:ext cx="822693" cy="919860"/>
            <a:chOff x="6515101" y="4933950"/>
            <a:chExt cx="403225" cy="450850"/>
          </a:xfrm>
          <a:solidFill>
            <a:srgbClr val="FFFFFF"/>
          </a:solidFill>
        </p:grpSpPr>
        <p:sp>
          <p:nvSpPr>
            <p:cNvPr id="73" name="Freeform 337">
              <a:extLst>
                <a:ext uri="{FF2B5EF4-FFF2-40B4-BE49-F238E27FC236}">
                  <a16:creationId xmlns:a16="http://schemas.microsoft.com/office/drawing/2014/main" id="{7F172439-BE29-4634-A590-10AFF8E7F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588" y="5237163"/>
              <a:ext cx="58738" cy="57150"/>
            </a:xfrm>
            <a:custGeom>
              <a:avLst/>
              <a:gdLst>
                <a:gd name="T0" fmla="*/ 72 w 145"/>
                <a:gd name="T1" fmla="*/ 0 h 145"/>
                <a:gd name="T2" fmla="*/ 72 w 145"/>
                <a:gd name="T3" fmla="*/ 0 h 145"/>
                <a:gd name="T4" fmla="*/ 65 w 145"/>
                <a:gd name="T5" fmla="*/ 0 h 145"/>
                <a:gd name="T6" fmla="*/ 58 w 145"/>
                <a:gd name="T7" fmla="*/ 1 h 145"/>
                <a:gd name="T8" fmla="*/ 45 w 145"/>
                <a:gd name="T9" fmla="*/ 6 h 145"/>
                <a:gd name="T10" fmla="*/ 31 w 145"/>
                <a:gd name="T11" fmla="*/ 12 h 145"/>
                <a:gd name="T12" fmla="*/ 21 w 145"/>
                <a:gd name="T13" fmla="*/ 21 h 145"/>
                <a:gd name="T14" fmla="*/ 12 w 145"/>
                <a:gd name="T15" fmla="*/ 32 h 145"/>
                <a:gd name="T16" fmla="*/ 5 w 145"/>
                <a:gd name="T17" fmla="*/ 44 h 145"/>
                <a:gd name="T18" fmla="*/ 1 w 145"/>
                <a:gd name="T19" fmla="*/ 57 h 145"/>
                <a:gd name="T20" fmla="*/ 0 w 145"/>
                <a:gd name="T21" fmla="*/ 65 h 145"/>
                <a:gd name="T22" fmla="*/ 0 w 145"/>
                <a:gd name="T23" fmla="*/ 72 h 145"/>
                <a:gd name="T24" fmla="*/ 0 w 145"/>
                <a:gd name="T25" fmla="*/ 72 h 145"/>
                <a:gd name="T26" fmla="*/ 0 w 145"/>
                <a:gd name="T27" fmla="*/ 80 h 145"/>
                <a:gd name="T28" fmla="*/ 1 w 145"/>
                <a:gd name="T29" fmla="*/ 87 h 145"/>
                <a:gd name="T30" fmla="*/ 5 w 145"/>
                <a:gd name="T31" fmla="*/ 101 h 145"/>
                <a:gd name="T32" fmla="*/ 12 w 145"/>
                <a:gd name="T33" fmla="*/ 113 h 145"/>
                <a:gd name="T34" fmla="*/ 21 w 145"/>
                <a:gd name="T35" fmla="*/ 123 h 145"/>
                <a:gd name="T36" fmla="*/ 31 w 145"/>
                <a:gd name="T37" fmla="*/ 133 h 145"/>
                <a:gd name="T38" fmla="*/ 45 w 145"/>
                <a:gd name="T39" fmla="*/ 139 h 145"/>
                <a:gd name="T40" fmla="*/ 58 w 145"/>
                <a:gd name="T41" fmla="*/ 144 h 145"/>
                <a:gd name="T42" fmla="*/ 65 w 145"/>
                <a:gd name="T43" fmla="*/ 145 h 145"/>
                <a:gd name="T44" fmla="*/ 72 w 145"/>
                <a:gd name="T45" fmla="*/ 145 h 145"/>
                <a:gd name="T46" fmla="*/ 72 w 145"/>
                <a:gd name="T47" fmla="*/ 145 h 145"/>
                <a:gd name="T48" fmla="*/ 79 w 145"/>
                <a:gd name="T49" fmla="*/ 145 h 145"/>
                <a:gd name="T50" fmla="*/ 87 w 145"/>
                <a:gd name="T51" fmla="*/ 144 h 145"/>
                <a:gd name="T52" fmla="*/ 101 w 145"/>
                <a:gd name="T53" fmla="*/ 139 h 145"/>
                <a:gd name="T54" fmla="*/ 113 w 145"/>
                <a:gd name="T55" fmla="*/ 133 h 145"/>
                <a:gd name="T56" fmla="*/ 124 w 145"/>
                <a:gd name="T57" fmla="*/ 123 h 145"/>
                <a:gd name="T58" fmla="*/ 132 w 145"/>
                <a:gd name="T59" fmla="*/ 113 h 145"/>
                <a:gd name="T60" fmla="*/ 139 w 145"/>
                <a:gd name="T61" fmla="*/ 101 h 145"/>
                <a:gd name="T62" fmla="*/ 143 w 145"/>
                <a:gd name="T63" fmla="*/ 87 h 145"/>
                <a:gd name="T64" fmla="*/ 144 w 145"/>
                <a:gd name="T65" fmla="*/ 80 h 145"/>
                <a:gd name="T66" fmla="*/ 145 w 145"/>
                <a:gd name="T67" fmla="*/ 72 h 145"/>
                <a:gd name="T68" fmla="*/ 145 w 145"/>
                <a:gd name="T69" fmla="*/ 72 h 145"/>
                <a:gd name="T70" fmla="*/ 144 w 145"/>
                <a:gd name="T71" fmla="*/ 65 h 145"/>
                <a:gd name="T72" fmla="*/ 143 w 145"/>
                <a:gd name="T73" fmla="*/ 57 h 145"/>
                <a:gd name="T74" fmla="*/ 139 w 145"/>
                <a:gd name="T75" fmla="*/ 44 h 145"/>
                <a:gd name="T76" fmla="*/ 132 w 145"/>
                <a:gd name="T77" fmla="*/ 32 h 145"/>
                <a:gd name="T78" fmla="*/ 124 w 145"/>
                <a:gd name="T79" fmla="*/ 21 h 145"/>
                <a:gd name="T80" fmla="*/ 113 w 145"/>
                <a:gd name="T81" fmla="*/ 12 h 145"/>
                <a:gd name="T82" fmla="*/ 101 w 145"/>
                <a:gd name="T83" fmla="*/ 6 h 145"/>
                <a:gd name="T84" fmla="*/ 87 w 145"/>
                <a:gd name="T85" fmla="*/ 1 h 145"/>
                <a:gd name="T86" fmla="*/ 79 w 145"/>
                <a:gd name="T87" fmla="*/ 0 h 145"/>
                <a:gd name="T88" fmla="*/ 72 w 145"/>
                <a:gd name="T89" fmla="*/ 0 h 145"/>
                <a:gd name="T90" fmla="*/ 72 w 145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5">
                  <a:moveTo>
                    <a:pt x="72" y="0"/>
                  </a:moveTo>
                  <a:lnTo>
                    <a:pt x="72" y="0"/>
                  </a:lnTo>
                  <a:lnTo>
                    <a:pt x="65" y="0"/>
                  </a:lnTo>
                  <a:lnTo>
                    <a:pt x="58" y="1"/>
                  </a:lnTo>
                  <a:lnTo>
                    <a:pt x="45" y="6"/>
                  </a:lnTo>
                  <a:lnTo>
                    <a:pt x="31" y="12"/>
                  </a:lnTo>
                  <a:lnTo>
                    <a:pt x="21" y="21"/>
                  </a:lnTo>
                  <a:lnTo>
                    <a:pt x="12" y="32"/>
                  </a:lnTo>
                  <a:lnTo>
                    <a:pt x="5" y="44"/>
                  </a:lnTo>
                  <a:lnTo>
                    <a:pt x="1" y="57"/>
                  </a:lnTo>
                  <a:lnTo>
                    <a:pt x="0" y="6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80"/>
                  </a:lnTo>
                  <a:lnTo>
                    <a:pt x="1" y="87"/>
                  </a:lnTo>
                  <a:lnTo>
                    <a:pt x="5" y="101"/>
                  </a:lnTo>
                  <a:lnTo>
                    <a:pt x="12" y="113"/>
                  </a:lnTo>
                  <a:lnTo>
                    <a:pt x="21" y="123"/>
                  </a:lnTo>
                  <a:lnTo>
                    <a:pt x="31" y="133"/>
                  </a:lnTo>
                  <a:lnTo>
                    <a:pt x="45" y="139"/>
                  </a:lnTo>
                  <a:lnTo>
                    <a:pt x="58" y="144"/>
                  </a:lnTo>
                  <a:lnTo>
                    <a:pt x="65" y="145"/>
                  </a:lnTo>
                  <a:lnTo>
                    <a:pt x="72" y="145"/>
                  </a:lnTo>
                  <a:lnTo>
                    <a:pt x="72" y="145"/>
                  </a:lnTo>
                  <a:lnTo>
                    <a:pt x="79" y="145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13" y="133"/>
                  </a:lnTo>
                  <a:lnTo>
                    <a:pt x="124" y="123"/>
                  </a:lnTo>
                  <a:lnTo>
                    <a:pt x="132" y="113"/>
                  </a:lnTo>
                  <a:lnTo>
                    <a:pt x="139" y="101"/>
                  </a:lnTo>
                  <a:lnTo>
                    <a:pt x="143" y="87"/>
                  </a:lnTo>
                  <a:lnTo>
                    <a:pt x="144" y="80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4" y="65"/>
                  </a:lnTo>
                  <a:lnTo>
                    <a:pt x="143" y="57"/>
                  </a:lnTo>
                  <a:lnTo>
                    <a:pt x="139" y="44"/>
                  </a:lnTo>
                  <a:lnTo>
                    <a:pt x="132" y="32"/>
                  </a:lnTo>
                  <a:lnTo>
                    <a:pt x="124" y="21"/>
                  </a:lnTo>
                  <a:lnTo>
                    <a:pt x="113" y="12"/>
                  </a:lnTo>
                  <a:lnTo>
                    <a:pt x="101" y="6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4" name="Freeform 338">
              <a:extLst>
                <a:ext uri="{FF2B5EF4-FFF2-40B4-BE49-F238E27FC236}">
                  <a16:creationId xmlns:a16="http://schemas.microsoft.com/office/drawing/2014/main" id="{1F49DEA2-2064-4EB4-A9BE-1E65DEB10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1" y="5203825"/>
              <a:ext cx="58738" cy="57150"/>
            </a:xfrm>
            <a:custGeom>
              <a:avLst/>
              <a:gdLst>
                <a:gd name="T0" fmla="*/ 73 w 145"/>
                <a:gd name="T1" fmla="*/ 0 h 144"/>
                <a:gd name="T2" fmla="*/ 73 w 145"/>
                <a:gd name="T3" fmla="*/ 0 h 144"/>
                <a:gd name="T4" fmla="*/ 64 w 145"/>
                <a:gd name="T5" fmla="*/ 0 h 144"/>
                <a:gd name="T6" fmla="*/ 57 w 145"/>
                <a:gd name="T7" fmla="*/ 1 h 144"/>
                <a:gd name="T8" fmla="*/ 44 w 145"/>
                <a:gd name="T9" fmla="*/ 5 h 144"/>
                <a:gd name="T10" fmla="*/ 32 w 145"/>
                <a:gd name="T11" fmla="*/ 12 h 144"/>
                <a:gd name="T12" fmla="*/ 21 w 145"/>
                <a:gd name="T13" fmla="*/ 20 h 144"/>
                <a:gd name="T14" fmla="*/ 12 w 145"/>
                <a:gd name="T15" fmla="*/ 31 h 144"/>
                <a:gd name="T16" fmla="*/ 6 w 145"/>
                <a:gd name="T17" fmla="*/ 44 h 144"/>
                <a:gd name="T18" fmla="*/ 1 w 145"/>
                <a:gd name="T19" fmla="*/ 58 h 144"/>
                <a:gd name="T20" fmla="*/ 0 w 145"/>
                <a:gd name="T21" fmla="*/ 65 h 144"/>
                <a:gd name="T22" fmla="*/ 0 w 145"/>
                <a:gd name="T23" fmla="*/ 72 h 144"/>
                <a:gd name="T24" fmla="*/ 0 w 145"/>
                <a:gd name="T25" fmla="*/ 72 h 144"/>
                <a:gd name="T26" fmla="*/ 0 w 145"/>
                <a:gd name="T27" fmla="*/ 79 h 144"/>
                <a:gd name="T28" fmla="*/ 1 w 145"/>
                <a:gd name="T29" fmla="*/ 86 h 144"/>
                <a:gd name="T30" fmla="*/ 6 w 145"/>
                <a:gd name="T31" fmla="*/ 101 h 144"/>
                <a:gd name="T32" fmla="*/ 12 w 145"/>
                <a:gd name="T33" fmla="*/ 113 h 144"/>
                <a:gd name="T34" fmla="*/ 21 w 145"/>
                <a:gd name="T35" fmla="*/ 124 h 144"/>
                <a:gd name="T36" fmla="*/ 32 w 145"/>
                <a:gd name="T37" fmla="*/ 132 h 144"/>
                <a:gd name="T38" fmla="*/ 44 w 145"/>
                <a:gd name="T39" fmla="*/ 139 h 144"/>
                <a:gd name="T40" fmla="*/ 57 w 145"/>
                <a:gd name="T41" fmla="*/ 143 h 144"/>
                <a:gd name="T42" fmla="*/ 64 w 145"/>
                <a:gd name="T43" fmla="*/ 144 h 144"/>
                <a:gd name="T44" fmla="*/ 73 w 145"/>
                <a:gd name="T45" fmla="*/ 144 h 144"/>
                <a:gd name="T46" fmla="*/ 73 w 145"/>
                <a:gd name="T47" fmla="*/ 144 h 144"/>
                <a:gd name="T48" fmla="*/ 80 w 145"/>
                <a:gd name="T49" fmla="*/ 144 h 144"/>
                <a:gd name="T50" fmla="*/ 87 w 145"/>
                <a:gd name="T51" fmla="*/ 143 h 144"/>
                <a:gd name="T52" fmla="*/ 100 w 145"/>
                <a:gd name="T53" fmla="*/ 139 h 144"/>
                <a:gd name="T54" fmla="*/ 112 w 145"/>
                <a:gd name="T55" fmla="*/ 132 h 144"/>
                <a:gd name="T56" fmla="*/ 123 w 145"/>
                <a:gd name="T57" fmla="*/ 124 h 144"/>
                <a:gd name="T58" fmla="*/ 133 w 145"/>
                <a:gd name="T59" fmla="*/ 113 h 144"/>
                <a:gd name="T60" fmla="*/ 139 w 145"/>
                <a:gd name="T61" fmla="*/ 101 h 144"/>
                <a:gd name="T62" fmla="*/ 144 w 145"/>
                <a:gd name="T63" fmla="*/ 86 h 144"/>
                <a:gd name="T64" fmla="*/ 145 w 145"/>
                <a:gd name="T65" fmla="*/ 79 h 144"/>
                <a:gd name="T66" fmla="*/ 145 w 145"/>
                <a:gd name="T67" fmla="*/ 72 h 144"/>
                <a:gd name="T68" fmla="*/ 145 w 145"/>
                <a:gd name="T69" fmla="*/ 72 h 144"/>
                <a:gd name="T70" fmla="*/ 145 w 145"/>
                <a:gd name="T71" fmla="*/ 65 h 144"/>
                <a:gd name="T72" fmla="*/ 144 w 145"/>
                <a:gd name="T73" fmla="*/ 58 h 144"/>
                <a:gd name="T74" fmla="*/ 139 w 145"/>
                <a:gd name="T75" fmla="*/ 44 h 144"/>
                <a:gd name="T76" fmla="*/ 133 w 145"/>
                <a:gd name="T77" fmla="*/ 31 h 144"/>
                <a:gd name="T78" fmla="*/ 123 w 145"/>
                <a:gd name="T79" fmla="*/ 20 h 144"/>
                <a:gd name="T80" fmla="*/ 112 w 145"/>
                <a:gd name="T81" fmla="*/ 12 h 144"/>
                <a:gd name="T82" fmla="*/ 100 w 145"/>
                <a:gd name="T83" fmla="*/ 5 h 144"/>
                <a:gd name="T84" fmla="*/ 87 w 145"/>
                <a:gd name="T85" fmla="*/ 1 h 144"/>
                <a:gd name="T86" fmla="*/ 80 w 145"/>
                <a:gd name="T87" fmla="*/ 0 h 144"/>
                <a:gd name="T88" fmla="*/ 73 w 145"/>
                <a:gd name="T89" fmla="*/ 0 h 144"/>
                <a:gd name="T90" fmla="*/ 73 w 145"/>
                <a:gd name="T9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4">
                  <a:moveTo>
                    <a:pt x="73" y="0"/>
                  </a:moveTo>
                  <a:lnTo>
                    <a:pt x="73" y="0"/>
                  </a:lnTo>
                  <a:lnTo>
                    <a:pt x="64" y="0"/>
                  </a:lnTo>
                  <a:lnTo>
                    <a:pt x="57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0"/>
                  </a:lnTo>
                  <a:lnTo>
                    <a:pt x="12" y="31"/>
                  </a:lnTo>
                  <a:lnTo>
                    <a:pt x="6" y="44"/>
                  </a:lnTo>
                  <a:lnTo>
                    <a:pt x="1" y="58"/>
                  </a:lnTo>
                  <a:lnTo>
                    <a:pt x="0" y="6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9"/>
                  </a:lnTo>
                  <a:lnTo>
                    <a:pt x="1" y="86"/>
                  </a:lnTo>
                  <a:lnTo>
                    <a:pt x="6" y="101"/>
                  </a:lnTo>
                  <a:lnTo>
                    <a:pt x="12" y="113"/>
                  </a:lnTo>
                  <a:lnTo>
                    <a:pt x="21" y="124"/>
                  </a:lnTo>
                  <a:lnTo>
                    <a:pt x="32" y="132"/>
                  </a:lnTo>
                  <a:lnTo>
                    <a:pt x="44" y="139"/>
                  </a:lnTo>
                  <a:lnTo>
                    <a:pt x="57" y="143"/>
                  </a:lnTo>
                  <a:lnTo>
                    <a:pt x="64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80" y="144"/>
                  </a:lnTo>
                  <a:lnTo>
                    <a:pt x="87" y="143"/>
                  </a:lnTo>
                  <a:lnTo>
                    <a:pt x="100" y="139"/>
                  </a:lnTo>
                  <a:lnTo>
                    <a:pt x="112" y="132"/>
                  </a:lnTo>
                  <a:lnTo>
                    <a:pt x="123" y="124"/>
                  </a:lnTo>
                  <a:lnTo>
                    <a:pt x="133" y="113"/>
                  </a:lnTo>
                  <a:lnTo>
                    <a:pt x="139" y="101"/>
                  </a:lnTo>
                  <a:lnTo>
                    <a:pt x="144" y="86"/>
                  </a:lnTo>
                  <a:lnTo>
                    <a:pt x="145" y="79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5" y="65"/>
                  </a:lnTo>
                  <a:lnTo>
                    <a:pt x="144" y="58"/>
                  </a:lnTo>
                  <a:lnTo>
                    <a:pt x="139" y="44"/>
                  </a:lnTo>
                  <a:lnTo>
                    <a:pt x="133" y="31"/>
                  </a:lnTo>
                  <a:lnTo>
                    <a:pt x="123" y="20"/>
                  </a:lnTo>
                  <a:lnTo>
                    <a:pt x="112" y="12"/>
                  </a:lnTo>
                  <a:lnTo>
                    <a:pt x="100" y="5"/>
                  </a:lnTo>
                  <a:lnTo>
                    <a:pt x="87" y="1"/>
                  </a:lnTo>
                  <a:lnTo>
                    <a:pt x="80" y="0"/>
                  </a:lnTo>
                  <a:lnTo>
                    <a:pt x="73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5" name="Freeform 339">
              <a:extLst>
                <a:ext uri="{FF2B5EF4-FFF2-40B4-BE49-F238E27FC236}">
                  <a16:creationId xmlns:a16="http://schemas.microsoft.com/office/drawing/2014/main" id="{9E563E16-DA0C-4530-9501-24F16B3F5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9551" y="4937125"/>
              <a:ext cx="58738" cy="58737"/>
            </a:xfrm>
            <a:custGeom>
              <a:avLst/>
              <a:gdLst>
                <a:gd name="T0" fmla="*/ 72 w 145"/>
                <a:gd name="T1" fmla="*/ 145 h 145"/>
                <a:gd name="T2" fmla="*/ 72 w 145"/>
                <a:gd name="T3" fmla="*/ 145 h 145"/>
                <a:gd name="T4" fmla="*/ 79 w 145"/>
                <a:gd name="T5" fmla="*/ 145 h 145"/>
                <a:gd name="T6" fmla="*/ 87 w 145"/>
                <a:gd name="T7" fmla="*/ 144 h 145"/>
                <a:gd name="T8" fmla="*/ 101 w 145"/>
                <a:gd name="T9" fmla="*/ 139 h 145"/>
                <a:gd name="T10" fmla="*/ 113 w 145"/>
                <a:gd name="T11" fmla="*/ 133 h 145"/>
                <a:gd name="T12" fmla="*/ 124 w 145"/>
                <a:gd name="T13" fmla="*/ 124 h 145"/>
                <a:gd name="T14" fmla="*/ 132 w 145"/>
                <a:gd name="T15" fmla="*/ 113 h 145"/>
                <a:gd name="T16" fmla="*/ 139 w 145"/>
                <a:gd name="T17" fmla="*/ 101 h 145"/>
                <a:gd name="T18" fmla="*/ 143 w 145"/>
                <a:gd name="T19" fmla="*/ 88 h 145"/>
                <a:gd name="T20" fmla="*/ 144 w 145"/>
                <a:gd name="T21" fmla="*/ 80 h 145"/>
                <a:gd name="T22" fmla="*/ 145 w 145"/>
                <a:gd name="T23" fmla="*/ 73 h 145"/>
                <a:gd name="T24" fmla="*/ 145 w 145"/>
                <a:gd name="T25" fmla="*/ 73 h 145"/>
                <a:gd name="T26" fmla="*/ 144 w 145"/>
                <a:gd name="T27" fmla="*/ 65 h 145"/>
                <a:gd name="T28" fmla="*/ 143 w 145"/>
                <a:gd name="T29" fmla="*/ 58 h 145"/>
                <a:gd name="T30" fmla="*/ 139 w 145"/>
                <a:gd name="T31" fmla="*/ 44 h 145"/>
                <a:gd name="T32" fmla="*/ 132 w 145"/>
                <a:gd name="T33" fmla="*/ 32 h 145"/>
                <a:gd name="T34" fmla="*/ 124 w 145"/>
                <a:gd name="T35" fmla="*/ 22 h 145"/>
                <a:gd name="T36" fmla="*/ 113 w 145"/>
                <a:gd name="T37" fmla="*/ 13 h 145"/>
                <a:gd name="T38" fmla="*/ 101 w 145"/>
                <a:gd name="T39" fmla="*/ 6 h 145"/>
                <a:gd name="T40" fmla="*/ 87 w 145"/>
                <a:gd name="T41" fmla="*/ 1 h 145"/>
                <a:gd name="T42" fmla="*/ 79 w 145"/>
                <a:gd name="T43" fmla="*/ 1 h 145"/>
                <a:gd name="T44" fmla="*/ 72 w 145"/>
                <a:gd name="T45" fmla="*/ 0 h 145"/>
                <a:gd name="T46" fmla="*/ 72 w 145"/>
                <a:gd name="T47" fmla="*/ 0 h 145"/>
                <a:gd name="T48" fmla="*/ 65 w 145"/>
                <a:gd name="T49" fmla="*/ 1 h 145"/>
                <a:gd name="T50" fmla="*/ 58 w 145"/>
                <a:gd name="T51" fmla="*/ 1 h 145"/>
                <a:gd name="T52" fmla="*/ 45 w 145"/>
                <a:gd name="T53" fmla="*/ 6 h 145"/>
                <a:gd name="T54" fmla="*/ 31 w 145"/>
                <a:gd name="T55" fmla="*/ 13 h 145"/>
                <a:gd name="T56" fmla="*/ 22 w 145"/>
                <a:gd name="T57" fmla="*/ 22 h 145"/>
                <a:gd name="T58" fmla="*/ 12 w 145"/>
                <a:gd name="T59" fmla="*/ 32 h 145"/>
                <a:gd name="T60" fmla="*/ 6 w 145"/>
                <a:gd name="T61" fmla="*/ 44 h 145"/>
                <a:gd name="T62" fmla="*/ 1 w 145"/>
                <a:gd name="T63" fmla="*/ 58 h 145"/>
                <a:gd name="T64" fmla="*/ 0 w 145"/>
                <a:gd name="T65" fmla="*/ 65 h 145"/>
                <a:gd name="T66" fmla="*/ 0 w 145"/>
                <a:gd name="T67" fmla="*/ 73 h 145"/>
                <a:gd name="T68" fmla="*/ 0 w 145"/>
                <a:gd name="T69" fmla="*/ 73 h 145"/>
                <a:gd name="T70" fmla="*/ 0 w 145"/>
                <a:gd name="T71" fmla="*/ 80 h 145"/>
                <a:gd name="T72" fmla="*/ 1 w 145"/>
                <a:gd name="T73" fmla="*/ 88 h 145"/>
                <a:gd name="T74" fmla="*/ 6 w 145"/>
                <a:gd name="T75" fmla="*/ 101 h 145"/>
                <a:gd name="T76" fmla="*/ 12 w 145"/>
                <a:gd name="T77" fmla="*/ 113 h 145"/>
                <a:gd name="T78" fmla="*/ 22 w 145"/>
                <a:gd name="T79" fmla="*/ 124 h 145"/>
                <a:gd name="T80" fmla="*/ 31 w 145"/>
                <a:gd name="T81" fmla="*/ 133 h 145"/>
                <a:gd name="T82" fmla="*/ 45 w 145"/>
                <a:gd name="T83" fmla="*/ 139 h 145"/>
                <a:gd name="T84" fmla="*/ 58 w 145"/>
                <a:gd name="T85" fmla="*/ 144 h 145"/>
                <a:gd name="T86" fmla="*/ 65 w 145"/>
                <a:gd name="T87" fmla="*/ 145 h 145"/>
                <a:gd name="T88" fmla="*/ 72 w 145"/>
                <a:gd name="T89" fmla="*/ 145 h 145"/>
                <a:gd name="T90" fmla="*/ 72 w 145"/>
                <a:gd name="T9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5">
                  <a:moveTo>
                    <a:pt x="72" y="145"/>
                  </a:moveTo>
                  <a:lnTo>
                    <a:pt x="72" y="145"/>
                  </a:lnTo>
                  <a:lnTo>
                    <a:pt x="79" y="145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13" y="133"/>
                  </a:lnTo>
                  <a:lnTo>
                    <a:pt x="124" y="124"/>
                  </a:lnTo>
                  <a:lnTo>
                    <a:pt x="132" y="113"/>
                  </a:lnTo>
                  <a:lnTo>
                    <a:pt x="139" y="101"/>
                  </a:lnTo>
                  <a:lnTo>
                    <a:pt x="143" y="88"/>
                  </a:lnTo>
                  <a:lnTo>
                    <a:pt x="144" y="80"/>
                  </a:lnTo>
                  <a:lnTo>
                    <a:pt x="145" y="73"/>
                  </a:lnTo>
                  <a:lnTo>
                    <a:pt x="145" y="73"/>
                  </a:lnTo>
                  <a:lnTo>
                    <a:pt x="144" y="65"/>
                  </a:lnTo>
                  <a:lnTo>
                    <a:pt x="143" y="58"/>
                  </a:lnTo>
                  <a:lnTo>
                    <a:pt x="139" y="44"/>
                  </a:lnTo>
                  <a:lnTo>
                    <a:pt x="132" y="32"/>
                  </a:lnTo>
                  <a:lnTo>
                    <a:pt x="124" y="22"/>
                  </a:lnTo>
                  <a:lnTo>
                    <a:pt x="113" y="13"/>
                  </a:lnTo>
                  <a:lnTo>
                    <a:pt x="101" y="6"/>
                  </a:lnTo>
                  <a:lnTo>
                    <a:pt x="87" y="1"/>
                  </a:lnTo>
                  <a:lnTo>
                    <a:pt x="79" y="1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8" y="1"/>
                  </a:lnTo>
                  <a:lnTo>
                    <a:pt x="45" y="6"/>
                  </a:lnTo>
                  <a:lnTo>
                    <a:pt x="31" y="13"/>
                  </a:lnTo>
                  <a:lnTo>
                    <a:pt x="22" y="22"/>
                  </a:lnTo>
                  <a:lnTo>
                    <a:pt x="12" y="32"/>
                  </a:lnTo>
                  <a:lnTo>
                    <a:pt x="6" y="44"/>
                  </a:lnTo>
                  <a:lnTo>
                    <a:pt x="1" y="58"/>
                  </a:lnTo>
                  <a:lnTo>
                    <a:pt x="0" y="65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80"/>
                  </a:lnTo>
                  <a:lnTo>
                    <a:pt x="1" y="88"/>
                  </a:lnTo>
                  <a:lnTo>
                    <a:pt x="6" y="101"/>
                  </a:lnTo>
                  <a:lnTo>
                    <a:pt x="12" y="113"/>
                  </a:lnTo>
                  <a:lnTo>
                    <a:pt x="22" y="124"/>
                  </a:lnTo>
                  <a:lnTo>
                    <a:pt x="31" y="133"/>
                  </a:lnTo>
                  <a:lnTo>
                    <a:pt x="45" y="139"/>
                  </a:lnTo>
                  <a:lnTo>
                    <a:pt x="58" y="144"/>
                  </a:lnTo>
                  <a:lnTo>
                    <a:pt x="65" y="145"/>
                  </a:lnTo>
                  <a:lnTo>
                    <a:pt x="72" y="145"/>
                  </a:lnTo>
                  <a:lnTo>
                    <a:pt x="72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6" name="Freeform 340">
              <a:extLst>
                <a:ext uri="{FF2B5EF4-FFF2-40B4-BE49-F238E27FC236}">
                  <a16:creationId xmlns:a16="http://schemas.microsoft.com/office/drawing/2014/main" id="{2D95974C-D517-4D75-A407-E7BCF3CA6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2413" y="4999038"/>
              <a:ext cx="30163" cy="41275"/>
            </a:xfrm>
            <a:custGeom>
              <a:avLst/>
              <a:gdLst>
                <a:gd name="T0" fmla="*/ 74 w 77"/>
                <a:gd name="T1" fmla="*/ 65 h 102"/>
                <a:gd name="T2" fmla="*/ 47 w 77"/>
                <a:gd name="T3" fmla="*/ 13 h 102"/>
                <a:gd name="T4" fmla="*/ 47 w 77"/>
                <a:gd name="T5" fmla="*/ 13 h 102"/>
                <a:gd name="T6" fmla="*/ 43 w 77"/>
                <a:gd name="T7" fmla="*/ 8 h 102"/>
                <a:gd name="T8" fmla="*/ 39 w 77"/>
                <a:gd name="T9" fmla="*/ 5 h 102"/>
                <a:gd name="T10" fmla="*/ 36 w 77"/>
                <a:gd name="T11" fmla="*/ 2 h 102"/>
                <a:gd name="T12" fmla="*/ 31 w 77"/>
                <a:gd name="T13" fmla="*/ 1 h 102"/>
                <a:gd name="T14" fmla="*/ 26 w 77"/>
                <a:gd name="T15" fmla="*/ 0 h 102"/>
                <a:gd name="T16" fmla="*/ 21 w 77"/>
                <a:gd name="T17" fmla="*/ 0 h 102"/>
                <a:gd name="T18" fmla="*/ 18 w 77"/>
                <a:gd name="T19" fmla="*/ 1 h 102"/>
                <a:gd name="T20" fmla="*/ 13 w 77"/>
                <a:gd name="T21" fmla="*/ 2 h 102"/>
                <a:gd name="T22" fmla="*/ 13 w 77"/>
                <a:gd name="T23" fmla="*/ 2 h 102"/>
                <a:gd name="T24" fmla="*/ 8 w 77"/>
                <a:gd name="T25" fmla="*/ 6 h 102"/>
                <a:gd name="T26" fmla="*/ 5 w 77"/>
                <a:gd name="T27" fmla="*/ 8 h 102"/>
                <a:gd name="T28" fmla="*/ 2 w 77"/>
                <a:gd name="T29" fmla="*/ 13 h 102"/>
                <a:gd name="T30" fmla="*/ 1 w 77"/>
                <a:gd name="T31" fmla="*/ 17 h 102"/>
                <a:gd name="T32" fmla="*/ 0 w 77"/>
                <a:gd name="T33" fmla="*/ 22 h 102"/>
                <a:gd name="T34" fmla="*/ 0 w 77"/>
                <a:gd name="T35" fmla="*/ 26 h 102"/>
                <a:gd name="T36" fmla="*/ 1 w 77"/>
                <a:gd name="T37" fmla="*/ 31 h 102"/>
                <a:gd name="T38" fmla="*/ 2 w 77"/>
                <a:gd name="T39" fmla="*/ 36 h 102"/>
                <a:gd name="T40" fmla="*/ 31 w 77"/>
                <a:gd name="T41" fmla="*/ 89 h 102"/>
                <a:gd name="T42" fmla="*/ 31 w 77"/>
                <a:gd name="T43" fmla="*/ 89 h 102"/>
                <a:gd name="T44" fmla="*/ 35 w 77"/>
                <a:gd name="T45" fmla="*/ 94 h 102"/>
                <a:gd name="T46" fmla="*/ 39 w 77"/>
                <a:gd name="T47" fmla="*/ 98 h 102"/>
                <a:gd name="T48" fmla="*/ 45 w 77"/>
                <a:gd name="T49" fmla="*/ 101 h 102"/>
                <a:gd name="T50" fmla="*/ 53 w 77"/>
                <a:gd name="T51" fmla="*/ 102 h 102"/>
                <a:gd name="T52" fmla="*/ 53 w 77"/>
                <a:gd name="T53" fmla="*/ 102 h 102"/>
                <a:gd name="T54" fmla="*/ 59 w 77"/>
                <a:gd name="T55" fmla="*/ 101 h 102"/>
                <a:gd name="T56" fmla="*/ 65 w 77"/>
                <a:gd name="T57" fmla="*/ 98 h 102"/>
                <a:gd name="T58" fmla="*/ 65 w 77"/>
                <a:gd name="T59" fmla="*/ 98 h 102"/>
                <a:gd name="T60" fmla="*/ 68 w 77"/>
                <a:gd name="T61" fmla="*/ 96 h 102"/>
                <a:gd name="T62" fmla="*/ 72 w 77"/>
                <a:gd name="T63" fmla="*/ 92 h 102"/>
                <a:gd name="T64" fmla="*/ 74 w 77"/>
                <a:gd name="T65" fmla="*/ 89 h 102"/>
                <a:gd name="T66" fmla="*/ 77 w 77"/>
                <a:gd name="T67" fmla="*/ 84 h 102"/>
                <a:gd name="T68" fmla="*/ 77 w 77"/>
                <a:gd name="T69" fmla="*/ 79 h 102"/>
                <a:gd name="T70" fmla="*/ 77 w 77"/>
                <a:gd name="T71" fmla="*/ 74 h 102"/>
                <a:gd name="T72" fmla="*/ 77 w 77"/>
                <a:gd name="T73" fmla="*/ 70 h 102"/>
                <a:gd name="T74" fmla="*/ 74 w 77"/>
                <a:gd name="T75" fmla="*/ 65 h 102"/>
                <a:gd name="T76" fmla="*/ 74 w 77"/>
                <a:gd name="T77" fmla="*/ 6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102">
                  <a:moveTo>
                    <a:pt x="74" y="65"/>
                  </a:moveTo>
                  <a:lnTo>
                    <a:pt x="47" y="13"/>
                  </a:lnTo>
                  <a:lnTo>
                    <a:pt x="47" y="13"/>
                  </a:lnTo>
                  <a:lnTo>
                    <a:pt x="43" y="8"/>
                  </a:lnTo>
                  <a:lnTo>
                    <a:pt x="39" y="5"/>
                  </a:lnTo>
                  <a:lnTo>
                    <a:pt x="36" y="2"/>
                  </a:lnTo>
                  <a:lnTo>
                    <a:pt x="31" y="1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8" y="1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8" y="6"/>
                  </a:lnTo>
                  <a:lnTo>
                    <a:pt x="5" y="8"/>
                  </a:lnTo>
                  <a:lnTo>
                    <a:pt x="2" y="13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1" y="31"/>
                  </a:lnTo>
                  <a:lnTo>
                    <a:pt x="2" y="36"/>
                  </a:lnTo>
                  <a:lnTo>
                    <a:pt x="31" y="89"/>
                  </a:lnTo>
                  <a:lnTo>
                    <a:pt x="31" y="89"/>
                  </a:lnTo>
                  <a:lnTo>
                    <a:pt x="35" y="94"/>
                  </a:lnTo>
                  <a:lnTo>
                    <a:pt x="39" y="98"/>
                  </a:lnTo>
                  <a:lnTo>
                    <a:pt x="45" y="101"/>
                  </a:lnTo>
                  <a:lnTo>
                    <a:pt x="53" y="102"/>
                  </a:lnTo>
                  <a:lnTo>
                    <a:pt x="53" y="102"/>
                  </a:lnTo>
                  <a:lnTo>
                    <a:pt x="59" y="101"/>
                  </a:lnTo>
                  <a:lnTo>
                    <a:pt x="65" y="98"/>
                  </a:lnTo>
                  <a:lnTo>
                    <a:pt x="65" y="98"/>
                  </a:lnTo>
                  <a:lnTo>
                    <a:pt x="68" y="96"/>
                  </a:lnTo>
                  <a:lnTo>
                    <a:pt x="72" y="92"/>
                  </a:lnTo>
                  <a:lnTo>
                    <a:pt x="74" y="89"/>
                  </a:lnTo>
                  <a:lnTo>
                    <a:pt x="77" y="84"/>
                  </a:lnTo>
                  <a:lnTo>
                    <a:pt x="77" y="79"/>
                  </a:lnTo>
                  <a:lnTo>
                    <a:pt x="77" y="74"/>
                  </a:lnTo>
                  <a:lnTo>
                    <a:pt x="77" y="70"/>
                  </a:lnTo>
                  <a:lnTo>
                    <a:pt x="74" y="65"/>
                  </a:lnTo>
                  <a:lnTo>
                    <a:pt x="74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7" name="Freeform 341">
              <a:extLst>
                <a:ext uri="{FF2B5EF4-FFF2-40B4-BE49-F238E27FC236}">
                  <a16:creationId xmlns:a16="http://schemas.microsoft.com/office/drawing/2014/main" id="{0E35C984-C5AB-4574-BF9B-9BB65CA92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1" y="5051425"/>
              <a:ext cx="31750" cy="39687"/>
            </a:xfrm>
            <a:custGeom>
              <a:avLst/>
              <a:gdLst>
                <a:gd name="T0" fmla="*/ 30 w 76"/>
                <a:gd name="T1" fmla="*/ 89 h 102"/>
                <a:gd name="T2" fmla="*/ 30 w 76"/>
                <a:gd name="T3" fmla="*/ 89 h 102"/>
                <a:gd name="T4" fmla="*/ 34 w 76"/>
                <a:gd name="T5" fmla="*/ 95 h 102"/>
                <a:gd name="T6" fmla="*/ 39 w 76"/>
                <a:gd name="T7" fmla="*/ 98 h 102"/>
                <a:gd name="T8" fmla="*/ 45 w 76"/>
                <a:gd name="T9" fmla="*/ 101 h 102"/>
                <a:gd name="T10" fmla="*/ 51 w 76"/>
                <a:gd name="T11" fmla="*/ 102 h 102"/>
                <a:gd name="T12" fmla="*/ 51 w 76"/>
                <a:gd name="T13" fmla="*/ 102 h 102"/>
                <a:gd name="T14" fmla="*/ 57 w 76"/>
                <a:gd name="T15" fmla="*/ 101 h 102"/>
                <a:gd name="T16" fmla="*/ 63 w 76"/>
                <a:gd name="T17" fmla="*/ 98 h 102"/>
                <a:gd name="T18" fmla="*/ 63 w 76"/>
                <a:gd name="T19" fmla="*/ 98 h 102"/>
                <a:gd name="T20" fmla="*/ 68 w 76"/>
                <a:gd name="T21" fmla="*/ 96 h 102"/>
                <a:gd name="T22" fmla="*/ 70 w 76"/>
                <a:gd name="T23" fmla="*/ 92 h 102"/>
                <a:gd name="T24" fmla="*/ 74 w 76"/>
                <a:gd name="T25" fmla="*/ 89 h 102"/>
                <a:gd name="T26" fmla="*/ 75 w 76"/>
                <a:gd name="T27" fmla="*/ 84 h 102"/>
                <a:gd name="T28" fmla="*/ 76 w 76"/>
                <a:gd name="T29" fmla="*/ 79 h 102"/>
                <a:gd name="T30" fmla="*/ 76 w 76"/>
                <a:gd name="T31" fmla="*/ 74 h 102"/>
                <a:gd name="T32" fmla="*/ 75 w 76"/>
                <a:gd name="T33" fmla="*/ 69 h 102"/>
                <a:gd name="T34" fmla="*/ 74 w 76"/>
                <a:gd name="T35" fmla="*/ 66 h 102"/>
                <a:gd name="T36" fmla="*/ 45 w 76"/>
                <a:gd name="T37" fmla="*/ 13 h 102"/>
                <a:gd name="T38" fmla="*/ 45 w 76"/>
                <a:gd name="T39" fmla="*/ 13 h 102"/>
                <a:gd name="T40" fmla="*/ 43 w 76"/>
                <a:gd name="T41" fmla="*/ 8 h 102"/>
                <a:gd name="T42" fmla="*/ 39 w 76"/>
                <a:gd name="T43" fmla="*/ 6 h 102"/>
                <a:gd name="T44" fmla="*/ 36 w 76"/>
                <a:gd name="T45" fmla="*/ 2 h 102"/>
                <a:gd name="T46" fmla="*/ 31 w 76"/>
                <a:gd name="T47" fmla="*/ 1 h 102"/>
                <a:gd name="T48" fmla="*/ 26 w 76"/>
                <a:gd name="T49" fmla="*/ 0 h 102"/>
                <a:gd name="T50" fmla="*/ 21 w 76"/>
                <a:gd name="T51" fmla="*/ 0 h 102"/>
                <a:gd name="T52" fmla="*/ 16 w 76"/>
                <a:gd name="T53" fmla="*/ 1 h 102"/>
                <a:gd name="T54" fmla="*/ 12 w 76"/>
                <a:gd name="T55" fmla="*/ 3 h 102"/>
                <a:gd name="T56" fmla="*/ 12 w 76"/>
                <a:gd name="T57" fmla="*/ 3 h 102"/>
                <a:gd name="T58" fmla="*/ 8 w 76"/>
                <a:gd name="T59" fmla="*/ 6 h 102"/>
                <a:gd name="T60" fmla="*/ 4 w 76"/>
                <a:gd name="T61" fmla="*/ 9 h 102"/>
                <a:gd name="T62" fmla="*/ 2 w 76"/>
                <a:gd name="T63" fmla="*/ 13 h 102"/>
                <a:gd name="T64" fmla="*/ 0 w 76"/>
                <a:gd name="T65" fmla="*/ 18 h 102"/>
                <a:gd name="T66" fmla="*/ 0 w 76"/>
                <a:gd name="T67" fmla="*/ 23 h 102"/>
                <a:gd name="T68" fmla="*/ 0 w 76"/>
                <a:gd name="T69" fmla="*/ 27 h 102"/>
                <a:gd name="T70" fmla="*/ 0 w 76"/>
                <a:gd name="T71" fmla="*/ 32 h 102"/>
                <a:gd name="T72" fmla="*/ 2 w 76"/>
                <a:gd name="T73" fmla="*/ 36 h 102"/>
                <a:gd name="T74" fmla="*/ 30 w 76"/>
                <a:gd name="T75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102">
                  <a:moveTo>
                    <a:pt x="30" y="89"/>
                  </a:moveTo>
                  <a:lnTo>
                    <a:pt x="30" y="89"/>
                  </a:lnTo>
                  <a:lnTo>
                    <a:pt x="34" y="95"/>
                  </a:lnTo>
                  <a:lnTo>
                    <a:pt x="39" y="98"/>
                  </a:lnTo>
                  <a:lnTo>
                    <a:pt x="45" y="101"/>
                  </a:lnTo>
                  <a:lnTo>
                    <a:pt x="51" y="102"/>
                  </a:lnTo>
                  <a:lnTo>
                    <a:pt x="51" y="102"/>
                  </a:lnTo>
                  <a:lnTo>
                    <a:pt x="57" y="101"/>
                  </a:lnTo>
                  <a:lnTo>
                    <a:pt x="63" y="98"/>
                  </a:lnTo>
                  <a:lnTo>
                    <a:pt x="63" y="98"/>
                  </a:lnTo>
                  <a:lnTo>
                    <a:pt x="68" y="96"/>
                  </a:lnTo>
                  <a:lnTo>
                    <a:pt x="70" y="92"/>
                  </a:lnTo>
                  <a:lnTo>
                    <a:pt x="74" y="89"/>
                  </a:lnTo>
                  <a:lnTo>
                    <a:pt x="75" y="84"/>
                  </a:lnTo>
                  <a:lnTo>
                    <a:pt x="76" y="79"/>
                  </a:lnTo>
                  <a:lnTo>
                    <a:pt x="76" y="74"/>
                  </a:lnTo>
                  <a:lnTo>
                    <a:pt x="75" y="69"/>
                  </a:lnTo>
                  <a:lnTo>
                    <a:pt x="74" y="66"/>
                  </a:lnTo>
                  <a:lnTo>
                    <a:pt x="45" y="13"/>
                  </a:lnTo>
                  <a:lnTo>
                    <a:pt x="45" y="13"/>
                  </a:lnTo>
                  <a:lnTo>
                    <a:pt x="43" y="8"/>
                  </a:lnTo>
                  <a:lnTo>
                    <a:pt x="39" y="6"/>
                  </a:lnTo>
                  <a:lnTo>
                    <a:pt x="36" y="2"/>
                  </a:lnTo>
                  <a:lnTo>
                    <a:pt x="31" y="1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6" y="1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8" y="6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18"/>
                  </a:lnTo>
                  <a:lnTo>
                    <a:pt x="0" y="23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3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8" name="Freeform 342">
              <a:extLst>
                <a:ext uri="{FF2B5EF4-FFF2-40B4-BE49-F238E27FC236}">
                  <a16:creationId xmlns:a16="http://schemas.microsoft.com/office/drawing/2014/main" id="{CBB40911-0A4C-441D-A7FC-FAE80A308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463" y="5184775"/>
              <a:ext cx="42863" cy="33337"/>
            </a:xfrm>
            <a:custGeom>
              <a:avLst/>
              <a:gdLst>
                <a:gd name="T0" fmla="*/ 94 w 106"/>
                <a:gd name="T1" fmla="*/ 36 h 83"/>
                <a:gd name="T2" fmla="*/ 37 w 106"/>
                <a:gd name="T3" fmla="*/ 3 h 83"/>
                <a:gd name="T4" fmla="*/ 37 w 106"/>
                <a:gd name="T5" fmla="*/ 3 h 83"/>
                <a:gd name="T6" fmla="*/ 32 w 106"/>
                <a:gd name="T7" fmla="*/ 1 h 83"/>
                <a:gd name="T8" fmla="*/ 27 w 106"/>
                <a:gd name="T9" fmla="*/ 0 h 83"/>
                <a:gd name="T10" fmla="*/ 22 w 106"/>
                <a:gd name="T11" fmla="*/ 0 h 83"/>
                <a:gd name="T12" fmla="*/ 18 w 106"/>
                <a:gd name="T13" fmla="*/ 1 h 83"/>
                <a:gd name="T14" fmla="*/ 14 w 106"/>
                <a:gd name="T15" fmla="*/ 2 h 83"/>
                <a:gd name="T16" fmla="*/ 9 w 106"/>
                <a:gd name="T17" fmla="*/ 5 h 83"/>
                <a:gd name="T18" fmla="*/ 6 w 106"/>
                <a:gd name="T19" fmla="*/ 8 h 83"/>
                <a:gd name="T20" fmla="*/ 3 w 106"/>
                <a:gd name="T21" fmla="*/ 13 h 83"/>
                <a:gd name="T22" fmla="*/ 3 w 106"/>
                <a:gd name="T23" fmla="*/ 13 h 83"/>
                <a:gd name="T24" fmla="*/ 1 w 106"/>
                <a:gd name="T25" fmla="*/ 17 h 83"/>
                <a:gd name="T26" fmla="*/ 0 w 106"/>
                <a:gd name="T27" fmla="*/ 21 h 83"/>
                <a:gd name="T28" fmla="*/ 0 w 106"/>
                <a:gd name="T29" fmla="*/ 26 h 83"/>
                <a:gd name="T30" fmla="*/ 1 w 106"/>
                <a:gd name="T31" fmla="*/ 31 h 83"/>
                <a:gd name="T32" fmla="*/ 2 w 106"/>
                <a:gd name="T33" fmla="*/ 36 h 83"/>
                <a:gd name="T34" fmla="*/ 4 w 106"/>
                <a:gd name="T35" fmla="*/ 39 h 83"/>
                <a:gd name="T36" fmla="*/ 8 w 106"/>
                <a:gd name="T37" fmla="*/ 43 h 83"/>
                <a:gd name="T38" fmla="*/ 13 w 106"/>
                <a:gd name="T39" fmla="*/ 47 h 83"/>
                <a:gd name="T40" fmla="*/ 69 w 106"/>
                <a:gd name="T41" fmla="*/ 79 h 83"/>
                <a:gd name="T42" fmla="*/ 69 w 106"/>
                <a:gd name="T43" fmla="*/ 79 h 83"/>
                <a:gd name="T44" fmla="*/ 75 w 106"/>
                <a:gd name="T45" fmla="*/ 81 h 83"/>
                <a:gd name="T46" fmla="*/ 81 w 106"/>
                <a:gd name="T47" fmla="*/ 83 h 83"/>
                <a:gd name="T48" fmla="*/ 81 w 106"/>
                <a:gd name="T49" fmla="*/ 83 h 83"/>
                <a:gd name="T50" fmla="*/ 88 w 106"/>
                <a:gd name="T51" fmla="*/ 81 h 83"/>
                <a:gd name="T52" fmla="*/ 94 w 106"/>
                <a:gd name="T53" fmla="*/ 79 h 83"/>
                <a:gd name="T54" fmla="*/ 99 w 106"/>
                <a:gd name="T55" fmla="*/ 75 h 83"/>
                <a:gd name="T56" fmla="*/ 103 w 106"/>
                <a:gd name="T57" fmla="*/ 69 h 83"/>
                <a:gd name="T58" fmla="*/ 103 w 106"/>
                <a:gd name="T59" fmla="*/ 69 h 83"/>
                <a:gd name="T60" fmla="*/ 105 w 106"/>
                <a:gd name="T61" fmla="*/ 65 h 83"/>
                <a:gd name="T62" fmla="*/ 106 w 106"/>
                <a:gd name="T63" fmla="*/ 60 h 83"/>
                <a:gd name="T64" fmla="*/ 106 w 106"/>
                <a:gd name="T65" fmla="*/ 55 h 83"/>
                <a:gd name="T66" fmla="*/ 105 w 106"/>
                <a:gd name="T67" fmla="*/ 51 h 83"/>
                <a:gd name="T68" fmla="*/ 104 w 106"/>
                <a:gd name="T69" fmla="*/ 47 h 83"/>
                <a:gd name="T70" fmla="*/ 102 w 106"/>
                <a:gd name="T71" fmla="*/ 43 h 83"/>
                <a:gd name="T72" fmla="*/ 98 w 106"/>
                <a:gd name="T73" fmla="*/ 39 h 83"/>
                <a:gd name="T74" fmla="*/ 94 w 106"/>
                <a:gd name="T75" fmla="*/ 36 h 83"/>
                <a:gd name="T76" fmla="*/ 94 w 106"/>
                <a:gd name="T77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83">
                  <a:moveTo>
                    <a:pt x="94" y="36"/>
                  </a:moveTo>
                  <a:lnTo>
                    <a:pt x="37" y="3"/>
                  </a:lnTo>
                  <a:lnTo>
                    <a:pt x="37" y="3"/>
                  </a:lnTo>
                  <a:lnTo>
                    <a:pt x="32" y="1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4" y="2"/>
                  </a:lnTo>
                  <a:lnTo>
                    <a:pt x="9" y="5"/>
                  </a:lnTo>
                  <a:lnTo>
                    <a:pt x="6" y="8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" y="31"/>
                  </a:lnTo>
                  <a:lnTo>
                    <a:pt x="2" y="36"/>
                  </a:lnTo>
                  <a:lnTo>
                    <a:pt x="4" y="39"/>
                  </a:lnTo>
                  <a:lnTo>
                    <a:pt x="8" y="43"/>
                  </a:lnTo>
                  <a:lnTo>
                    <a:pt x="13" y="47"/>
                  </a:lnTo>
                  <a:lnTo>
                    <a:pt x="69" y="79"/>
                  </a:lnTo>
                  <a:lnTo>
                    <a:pt x="69" y="79"/>
                  </a:lnTo>
                  <a:lnTo>
                    <a:pt x="75" y="81"/>
                  </a:lnTo>
                  <a:lnTo>
                    <a:pt x="81" y="83"/>
                  </a:lnTo>
                  <a:lnTo>
                    <a:pt x="81" y="83"/>
                  </a:lnTo>
                  <a:lnTo>
                    <a:pt x="88" y="81"/>
                  </a:lnTo>
                  <a:lnTo>
                    <a:pt x="94" y="79"/>
                  </a:lnTo>
                  <a:lnTo>
                    <a:pt x="99" y="75"/>
                  </a:lnTo>
                  <a:lnTo>
                    <a:pt x="103" y="69"/>
                  </a:lnTo>
                  <a:lnTo>
                    <a:pt x="103" y="69"/>
                  </a:lnTo>
                  <a:lnTo>
                    <a:pt x="105" y="65"/>
                  </a:lnTo>
                  <a:lnTo>
                    <a:pt x="106" y="60"/>
                  </a:lnTo>
                  <a:lnTo>
                    <a:pt x="106" y="55"/>
                  </a:lnTo>
                  <a:lnTo>
                    <a:pt x="105" y="51"/>
                  </a:lnTo>
                  <a:lnTo>
                    <a:pt x="104" y="47"/>
                  </a:lnTo>
                  <a:lnTo>
                    <a:pt x="102" y="43"/>
                  </a:lnTo>
                  <a:lnTo>
                    <a:pt x="98" y="39"/>
                  </a:lnTo>
                  <a:lnTo>
                    <a:pt x="94" y="36"/>
                  </a:lnTo>
                  <a:lnTo>
                    <a:pt x="9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9" name="Freeform 343">
              <a:extLst>
                <a:ext uri="{FF2B5EF4-FFF2-40B4-BE49-F238E27FC236}">
                  <a16:creationId xmlns:a16="http://schemas.microsoft.com/office/drawing/2014/main" id="{C9BC2F67-6686-4D57-956A-EABAF4AF7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613" y="5216525"/>
              <a:ext cx="42863" cy="33337"/>
            </a:xfrm>
            <a:custGeom>
              <a:avLst/>
              <a:gdLst>
                <a:gd name="T0" fmla="*/ 95 w 107"/>
                <a:gd name="T1" fmla="*/ 36 h 83"/>
                <a:gd name="T2" fmla="*/ 38 w 107"/>
                <a:gd name="T3" fmla="*/ 4 h 83"/>
                <a:gd name="T4" fmla="*/ 38 w 107"/>
                <a:gd name="T5" fmla="*/ 4 h 83"/>
                <a:gd name="T6" fmla="*/ 33 w 107"/>
                <a:gd name="T7" fmla="*/ 2 h 83"/>
                <a:gd name="T8" fmla="*/ 28 w 107"/>
                <a:gd name="T9" fmla="*/ 0 h 83"/>
                <a:gd name="T10" fmla="*/ 23 w 107"/>
                <a:gd name="T11" fmla="*/ 0 h 83"/>
                <a:gd name="T12" fmla="*/ 20 w 107"/>
                <a:gd name="T13" fmla="*/ 2 h 83"/>
                <a:gd name="T14" fmla="*/ 15 w 107"/>
                <a:gd name="T15" fmla="*/ 3 h 83"/>
                <a:gd name="T16" fmla="*/ 10 w 107"/>
                <a:gd name="T17" fmla="*/ 6 h 83"/>
                <a:gd name="T18" fmla="*/ 6 w 107"/>
                <a:gd name="T19" fmla="*/ 9 h 83"/>
                <a:gd name="T20" fmla="*/ 4 w 107"/>
                <a:gd name="T21" fmla="*/ 14 h 83"/>
                <a:gd name="T22" fmla="*/ 4 w 107"/>
                <a:gd name="T23" fmla="*/ 14 h 83"/>
                <a:gd name="T24" fmla="*/ 2 w 107"/>
                <a:gd name="T25" fmla="*/ 17 h 83"/>
                <a:gd name="T26" fmla="*/ 2 w 107"/>
                <a:gd name="T27" fmla="*/ 22 h 83"/>
                <a:gd name="T28" fmla="*/ 0 w 107"/>
                <a:gd name="T29" fmla="*/ 27 h 83"/>
                <a:gd name="T30" fmla="*/ 2 w 107"/>
                <a:gd name="T31" fmla="*/ 32 h 83"/>
                <a:gd name="T32" fmla="*/ 3 w 107"/>
                <a:gd name="T33" fmla="*/ 36 h 83"/>
                <a:gd name="T34" fmla="*/ 6 w 107"/>
                <a:gd name="T35" fmla="*/ 40 h 83"/>
                <a:gd name="T36" fmla="*/ 9 w 107"/>
                <a:gd name="T37" fmla="*/ 44 h 83"/>
                <a:gd name="T38" fmla="*/ 14 w 107"/>
                <a:gd name="T39" fmla="*/ 47 h 83"/>
                <a:gd name="T40" fmla="*/ 70 w 107"/>
                <a:gd name="T41" fmla="*/ 80 h 83"/>
                <a:gd name="T42" fmla="*/ 70 w 107"/>
                <a:gd name="T43" fmla="*/ 80 h 83"/>
                <a:gd name="T44" fmla="*/ 76 w 107"/>
                <a:gd name="T45" fmla="*/ 82 h 83"/>
                <a:gd name="T46" fmla="*/ 83 w 107"/>
                <a:gd name="T47" fmla="*/ 83 h 83"/>
                <a:gd name="T48" fmla="*/ 83 w 107"/>
                <a:gd name="T49" fmla="*/ 83 h 83"/>
                <a:gd name="T50" fmla="*/ 89 w 107"/>
                <a:gd name="T51" fmla="*/ 82 h 83"/>
                <a:gd name="T52" fmla="*/ 95 w 107"/>
                <a:gd name="T53" fmla="*/ 80 h 83"/>
                <a:gd name="T54" fmla="*/ 100 w 107"/>
                <a:gd name="T55" fmla="*/ 76 h 83"/>
                <a:gd name="T56" fmla="*/ 104 w 107"/>
                <a:gd name="T57" fmla="*/ 70 h 83"/>
                <a:gd name="T58" fmla="*/ 104 w 107"/>
                <a:gd name="T59" fmla="*/ 70 h 83"/>
                <a:gd name="T60" fmla="*/ 106 w 107"/>
                <a:gd name="T61" fmla="*/ 65 h 83"/>
                <a:gd name="T62" fmla="*/ 107 w 107"/>
                <a:gd name="T63" fmla="*/ 62 h 83"/>
                <a:gd name="T64" fmla="*/ 107 w 107"/>
                <a:gd name="T65" fmla="*/ 57 h 83"/>
                <a:gd name="T66" fmla="*/ 106 w 107"/>
                <a:gd name="T67" fmla="*/ 52 h 83"/>
                <a:gd name="T68" fmla="*/ 105 w 107"/>
                <a:gd name="T69" fmla="*/ 47 h 83"/>
                <a:gd name="T70" fmla="*/ 102 w 107"/>
                <a:gd name="T71" fmla="*/ 44 h 83"/>
                <a:gd name="T72" fmla="*/ 99 w 107"/>
                <a:gd name="T73" fmla="*/ 40 h 83"/>
                <a:gd name="T74" fmla="*/ 95 w 107"/>
                <a:gd name="T75" fmla="*/ 36 h 83"/>
                <a:gd name="T76" fmla="*/ 95 w 107"/>
                <a:gd name="T77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7" h="83">
                  <a:moveTo>
                    <a:pt x="95" y="36"/>
                  </a:moveTo>
                  <a:lnTo>
                    <a:pt x="38" y="4"/>
                  </a:lnTo>
                  <a:lnTo>
                    <a:pt x="38" y="4"/>
                  </a:lnTo>
                  <a:lnTo>
                    <a:pt x="33" y="2"/>
                  </a:lnTo>
                  <a:lnTo>
                    <a:pt x="28" y="0"/>
                  </a:lnTo>
                  <a:lnTo>
                    <a:pt x="23" y="0"/>
                  </a:lnTo>
                  <a:lnTo>
                    <a:pt x="20" y="2"/>
                  </a:lnTo>
                  <a:lnTo>
                    <a:pt x="15" y="3"/>
                  </a:lnTo>
                  <a:lnTo>
                    <a:pt x="10" y="6"/>
                  </a:lnTo>
                  <a:lnTo>
                    <a:pt x="6" y="9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7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2" y="32"/>
                  </a:lnTo>
                  <a:lnTo>
                    <a:pt x="3" y="36"/>
                  </a:lnTo>
                  <a:lnTo>
                    <a:pt x="6" y="40"/>
                  </a:lnTo>
                  <a:lnTo>
                    <a:pt x="9" y="44"/>
                  </a:lnTo>
                  <a:lnTo>
                    <a:pt x="14" y="47"/>
                  </a:lnTo>
                  <a:lnTo>
                    <a:pt x="70" y="80"/>
                  </a:lnTo>
                  <a:lnTo>
                    <a:pt x="70" y="80"/>
                  </a:lnTo>
                  <a:lnTo>
                    <a:pt x="76" y="82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89" y="82"/>
                  </a:lnTo>
                  <a:lnTo>
                    <a:pt x="95" y="80"/>
                  </a:lnTo>
                  <a:lnTo>
                    <a:pt x="100" y="76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6" y="65"/>
                  </a:lnTo>
                  <a:lnTo>
                    <a:pt x="107" y="62"/>
                  </a:lnTo>
                  <a:lnTo>
                    <a:pt x="107" y="57"/>
                  </a:lnTo>
                  <a:lnTo>
                    <a:pt x="106" y="52"/>
                  </a:lnTo>
                  <a:lnTo>
                    <a:pt x="105" y="47"/>
                  </a:lnTo>
                  <a:lnTo>
                    <a:pt x="102" y="44"/>
                  </a:lnTo>
                  <a:lnTo>
                    <a:pt x="99" y="40"/>
                  </a:lnTo>
                  <a:lnTo>
                    <a:pt x="95" y="36"/>
                  </a:lnTo>
                  <a:lnTo>
                    <a:pt x="95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80" name="Freeform 344">
              <a:extLst>
                <a:ext uri="{FF2B5EF4-FFF2-40B4-BE49-F238E27FC236}">
                  <a16:creationId xmlns:a16="http://schemas.microsoft.com/office/drawing/2014/main" id="{9C827822-74D6-49AF-8EEB-4E86DB8DF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951" y="5184775"/>
              <a:ext cx="42863" cy="33337"/>
            </a:xfrm>
            <a:custGeom>
              <a:avLst/>
              <a:gdLst>
                <a:gd name="T0" fmla="*/ 71 w 108"/>
                <a:gd name="T1" fmla="*/ 4 h 82"/>
                <a:gd name="T2" fmla="*/ 13 w 108"/>
                <a:gd name="T3" fmla="*/ 35 h 82"/>
                <a:gd name="T4" fmla="*/ 13 w 108"/>
                <a:gd name="T5" fmla="*/ 35 h 82"/>
                <a:gd name="T6" fmla="*/ 9 w 108"/>
                <a:gd name="T7" fmla="*/ 38 h 82"/>
                <a:gd name="T8" fmla="*/ 6 w 108"/>
                <a:gd name="T9" fmla="*/ 42 h 82"/>
                <a:gd name="T10" fmla="*/ 3 w 108"/>
                <a:gd name="T11" fmla="*/ 46 h 82"/>
                <a:gd name="T12" fmla="*/ 1 w 108"/>
                <a:gd name="T13" fmla="*/ 50 h 82"/>
                <a:gd name="T14" fmla="*/ 0 w 108"/>
                <a:gd name="T15" fmla="*/ 55 h 82"/>
                <a:gd name="T16" fmla="*/ 1 w 108"/>
                <a:gd name="T17" fmla="*/ 59 h 82"/>
                <a:gd name="T18" fmla="*/ 1 w 108"/>
                <a:gd name="T19" fmla="*/ 64 h 82"/>
                <a:gd name="T20" fmla="*/ 3 w 108"/>
                <a:gd name="T21" fmla="*/ 68 h 82"/>
                <a:gd name="T22" fmla="*/ 3 w 108"/>
                <a:gd name="T23" fmla="*/ 68 h 82"/>
                <a:gd name="T24" fmla="*/ 7 w 108"/>
                <a:gd name="T25" fmla="*/ 74 h 82"/>
                <a:gd name="T26" fmla="*/ 13 w 108"/>
                <a:gd name="T27" fmla="*/ 78 h 82"/>
                <a:gd name="T28" fmla="*/ 19 w 108"/>
                <a:gd name="T29" fmla="*/ 80 h 82"/>
                <a:gd name="T30" fmla="*/ 25 w 108"/>
                <a:gd name="T31" fmla="*/ 82 h 82"/>
                <a:gd name="T32" fmla="*/ 25 w 108"/>
                <a:gd name="T33" fmla="*/ 82 h 82"/>
                <a:gd name="T34" fmla="*/ 31 w 108"/>
                <a:gd name="T35" fmla="*/ 80 h 82"/>
                <a:gd name="T36" fmla="*/ 37 w 108"/>
                <a:gd name="T37" fmla="*/ 78 h 82"/>
                <a:gd name="T38" fmla="*/ 95 w 108"/>
                <a:gd name="T39" fmla="*/ 47 h 82"/>
                <a:gd name="T40" fmla="*/ 95 w 108"/>
                <a:gd name="T41" fmla="*/ 47 h 82"/>
                <a:gd name="T42" fmla="*/ 98 w 108"/>
                <a:gd name="T43" fmla="*/ 43 h 82"/>
                <a:gd name="T44" fmla="*/ 102 w 108"/>
                <a:gd name="T45" fmla="*/ 40 h 82"/>
                <a:gd name="T46" fmla="*/ 104 w 108"/>
                <a:gd name="T47" fmla="*/ 36 h 82"/>
                <a:gd name="T48" fmla="*/ 107 w 108"/>
                <a:gd name="T49" fmla="*/ 31 h 82"/>
                <a:gd name="T50" fmla="*/ 108 w 108"/>
                <a:gd name="T51" fmla="*/ 28 h 82"/>
                <a:gd name="T52" fmla="*/ 108 w 108"/>
                <a:gd name="T53" fmla="*/ 23 h 82"/>
                <a:gd name="T54" fmla="*/ 107 w 108"/>
                <a:gd name="T55" fmla="*/ 18 h 82"/>
                <a:gd name="T56" fmla="*/ 104 w 108"/>
                <a:gd name="T57" fmla="*/ 13 h 82"/>
                <a:gd name="T58" fmla="*/ 104 w 108"/>
                <a:gd name="T59" fmla="*/ 13 h 82"/>
                <a:gd name="T60" fmla="*/ 102 w 108"/>
                <a:gd name="T61" fmla="*/ 8 h 82"/>
                <a:gd name="T62" fmla="*/ 98 w 108"/>
                <a:gd name="T63" fmla="*/ 6 h 82"/>
                <a:gd name="T64" fmla="*/ 93 w 108"/>
                <a:gd name="T65" fmla="*/ 2 h 82"/>
                <a:gd name="T66" fmla="*/ 90 w 108"/>
                <a:gd name="T67" fmla="*/ 1 h 82"/>
                <a:gd name="T68" fmla="*/ 85 w 108"/>
                <a:gd name="T69" fmla="*/ 0 h 82"/>
                <a:gd name="T70" fmla="*/ 80 w 108"/>
                <a:gd name="T71" fmla="*/ 0 h 82"/>
                <a:gd name="T72" fmla="*/ 75 w 108"/>
                <a:gd name="T73" fmla="*/ 1 h 82"/>
                <a:gd name="T74" fmla="*/ 71 w 108"/>
                <a:gd name="T75" fmla="*/ 4 h 82"/>
                <a:gd name="T76" fmla="*/ 71 w 108"/>
                <a:gd name="T77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8" h="82">
                  <a:moveTo>
                    <a:pt x="71" y="4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9" y="38"/>
                  </a:lnTo>
                  <a:lnTo>
                    <a:pt x="6" y="42"/>
                  </a:lnTo>
                  <a:lnTo>
                    <a:pt x="3" y="46"/>
                  </a:lnTo>
                  <a:lnTo>
                    <a:pt x="1" y="50"/>
                  </a:lnTo>
                  <a:lnTo>
                    <a:pt x="0" y="55"/>
                  </a:lnTo>
                  <a:lnTo>
                    <a:pt x="1" y="59"/>
                  </a:lnTo>
                  <a:lnTo>
                    <a:pt x="1" y="64"/>
                  </a:lnTo>
                  <a:lnTo>
                    <a:pt x="3" y="68"/>
                  </a:lnTo>
                  <a:lnTo>
                    <a:pt x="3" y="68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19" y="80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31" y="80"/>
                  </a:lnTo>
                  <a:lnTo>
                    <a:pt x="37" y="78"/>
                  </a:lnTo>
                  <a:lnTo>
                    <a:pt x="95" y="47"/>
                  </a:lnTo>
                  <a:lnTo>
                    <a:pt x="95" y="47"/>
                  </a:lnTo>
                  <a:lnTo>
                    <a:pt x="98" y="43"/>
                  </a:lnTo>
                  <a:lnTo>
                    <a:pt x="102" y="40"/>
                  </a:lnTo>
                  <a:lnTo>
                    <a:pt x="104" y="36"/>
                  </a:lnTo>
                  <a:lnTo>
                    <a:pt x="107" y="31"/>
                  </a:lnTo>
                  <a:lnTo>
                    <a:pt x="108" y="28"/>
                  </a:lnTo>
                  <a:lnTo>
                    <a:pt x="108" y="23"/>
                  </a:lnTo>
                  <a:lnTo>
                    <a:pt x="107" y="18"/>
                  </a:lnTo>
                  <a:lnTo>
                    <a:pt x="104" y="13"/>
                  </a:lnTo>
                  <a:lnTo>
                    <a:pt x="104" y="13"/>
                  </a:lnTo>
                  <a:lnTo>
                    <a:pt x="102" y="8"/>
                  </a:lnTo>
                  <a:lnTo>
                    <a:pt x="98" y="6"/>
                  </a:lnTo>
                  <a:lnTo>
                    <a:pt x="93" y="2"/>
                  </a:lnTo>
                  <a:lnTo>
                    <a:pt x="90" y="1"/>
                  </a:lnTo>
                  <a:lnTo>
                    <a:pt x="85" y="0"/>
                  </a:lnTo>
                  <a:lnTo>
                    <a:pt x="80" y="0"/>
                  </a:lnTo>
                  <a:lnTo>
                    <a:pt x="75" y="1"/>
                  </a:lnTo>
                  <a:lnTo>
                    <a:pt x="71" y="4"/>
                  </a:lnTo>
                  <a:lnTo>
                    <a:pt x="7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81" name="Freeform 345">
              <a:extLst>
                <a:ext uri="{FF2B5EF4-FFF2-40B4-BE49-F238E27FC236}">
                  <a16:creationId xmlns:a16="http://schemas.microsoft.com/office/drawing/2014/main" id="{2163B03B-BB7B-448F-8FA6-6C6C5F1E24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9401" y="4933950"/>
              <a:ext cx="273050" cy="450850"/>
            </a:xfrm>
            <a:custGeom>
              <a:avLst/>
              <a:gdLst>
                <a:gd name="T0" fmla="*/ 679 w 687"/>
                <a:gd name="T1" fmla="*/ 68 h 1136"/>
                <a:gd name="T2" fmla="*/ 639 w 687"/>
                <a:gd name="T3" fmla="*/ 20 h 1136"/>
                <a:gd name="T4" fmla="*/ 577 w 687"/>
                <a:gd name="T5" fmla="*/ 0 h 1136"/>
                <a:gd name="T6" fmla="*/ 525 w 687"/>
                <a:gd name="T7" fmla="*/ 14 h 1136"/>
                <a:gd name="T8" fmla="*/ 481 w 687"/>
                <a:gd name="T9" fmla="*/ 58 h 1136"/>
                <a:gd name="T10" fmla="*/ 466 w 687"/>
                <a:gd name="T11" fmla="*/ 111 h 1136"/>
                <a:gd name="T12" fmla="*/ 229 w 687"/>
                <a:gd name="T13" fmla="*/ 429 h 1136"/>
                <a:gd name="T14" fmla="*/ 151 w 687"/>
                <a:gd name="T15" fmla="*/ 407 h 1136"/>
                <a:gd name="T16" fmla="*/ 79 w 687"/>
                <a:gd name="T17" fmla="*/ 425 h 1136"/>
                <a:gd name="T18" fmla="*/ 18 w 687"/>
                <a:gd name="T19" fmla="*/ 486 h 1136"/>
                <a:gd name="T20" fmla="*/ 0 w 687"/>
                <a:gd name="T21" fmla="*/ 558 h 1136"/>
                <a:gd name="T22" fmla="*/ 25 w 687"/>
                <a:gd name="T23" fmla="*/ 644 h 1136"/>
                <a:gd name="T24" fmla="*/ 92 w 687"/>
                <a:gd name="T25" fmla="*/ 699 h 1136"/>
                <a:gd name="T26" fmla="*/ 156 w 687"/>
                <a:gd name="T27" fmla="*/ 710 h 1136"/>
                <a:gd name="T28" fmla="*/ 174 w 687"/>
                <a:gd name="T29" fmla="*/ 970 h 1136"/>
                <a:gd name="T30" fmla="*/ 159 w 687"/>
                <a:gd name="T31" fmla="*/ 1036 h 1136"/>
                <a:gd name="T32" fmla="*/ 184 w 687"/>
                <a:gd name="T33" fmla="*/ 1095 h 1136"/>
                <a:gd name="T34" fmla="*/ 237 w 687"/>
                <a:gd name="T35" fmla="*/ 1130 h 1136"/>
                <a:gd name="T36" fmla="*/ 291 w 687"/>
                <a:gd name="T37" fmla="*/ 1133 h 1136"/>
                <a:gd name="T38" fmla="*/ 348 w 687"/>
                <a:gd name="T39" fmla="*/ 1103 h 1136"/>
                <a:gd name="T40" fmla="*/ 378 w 687"/>
                <a:gd name="T41" fmla="*/ 1047 h 1136"/>
                <a:gd name="T42" fmla="*/ 375 w 687"/>
                <a:gd name="T43" fmla="*/ 993 h 1136"/>
                <a:gd name="T44" fmla="*/ 342 w 687"/>
                <a:gd name="T45" fmla="*/ 941 h 1136"/>
                <a:gd name="T46" fmla="*/ 286 w 687"/>
                <a:gd name="T47" fmla="*/ 916 h 1136"/>
                <a:gd name="T48" fmla="*/ 267 w 687"/>
                <a:gd name="T49" fmla="*/ 656 h 1136"/>
                <a:gd name="T50" fmla="*/ 301 w 687"/>
                <a:gd name="T51" fmla="*/ 580 h 1136"/>
                <a:gd name="T52" fmla="*/ 298 w 687"/>
                <a:gd name="T53" fmla="*/ 525 h 1136"/>
                <a:gd name="T54" fmla="*/ 529 w 687"/>
                <a:gd name="T55" fmla="*/ 210 h 1136"/>
                <a:gd name="T56" fmla="*/ 577 w 687"/>
                <a:gd name="T57" fmla="*/ 221 h 1136"/>
                <a:gd name="T58" fmla="*/ 639 w 687"/>
                <a:gd name="T59" fmla="*/ 203 h 1136"/>
                <a:gd name="T60" fmla="*/ 679 w 687"/>
                <a:gd name="T61" fmla="*/ 154 h 1136"/>
                <a:gd name="T62" fmla="*/ 225 w 687"/>
                <a:gd name="T63" fmla="*/ 983 h 1136"/>
                <a:gd name="T64" fmla="*/ 270 w 687"/>
                <a:gd name="T65" fmla="*/ 964 h 1136"/>
                <a:gd name="T66" fmla="*/ 313 w 687"/>
                <a:gd name="T67" fmla="*/ 982 h 1136"/>
                <a:gd name="T68" fmla="*/ 331 w 687"/>
                <a:gd name="T69" fmla="*/ 1025 h 1136"/>
                <a:gd name="T70" fmla="*/ 294 w 687"/>
                <a:gd name="T71" fmla="*/ 1080 h 1136"/>
                <a:gd name="T72" fmla="*/ 236 w 687"/>
                <a:gd name="T73" fmla="*/ 1076 h 1136"/>
                <a:gd name="T74" fmla="*/ 208 w 687"/>
                <a:gd name="T75" fmla="*/ 1025 h 1136"/>
                <a:gd name="T76" fmla="*/ 235 w 687"/>
                <a:gd name="T77" fmla="*/ 578 h 1136"/>
                <a:gd name="T78" fmla="*/ 210 w 687"/>
                <a:gd name="T79" fmla="*/ 621 h 1136"/>
                <a:gd name="T80" fmla="*/ 151 w 687"/>
                <a:gd name="T81" fmla="*/ 645 h 1136"/>
                <a:gd name="T82" fmla="*/ 102 w 687"/>
                <a:gd name="T83" fmla="*/ 628 h 1136"/>
                <a:gd name="T84" fmla="*/ 67 w 687"/>
                <a:gd name="T85" fmla="*/ 576 h 1136"/>
                <a:gd name="T86" fmla="*/ 67 w 687"/>
                <a:gd name="T87" fmla="*/ 542 h 1136"/>
                <a:gd name="T88" fmla="*/ 91 w 687"/>
                <a:gd name="T89" fmla="*/ 497 h 1136"/>
                <a:gd name="T90" fmla="*/ 133 w 687"/>
                <a:gd name="T91" fmla="*/ 474 h 1136"/>
                <a:gd name="T92" fmla="*/ 182 w 687"/>
                <a:gd name="T93" fmla="*/ 479 h 1136"/>
                <a:gd name="T94" fmla="*/ 216 w 687"/>
                <a:gd name="T95" fmla="*/ 503 h 1136"/>
                <a:gd name="T96" fmla="*/ 235 w 687"/>
                <a:gd name="T97" fmla="*/ 540 h 1136"/>
                <a:gd name="T98" fmla="*/ 235 w 687"/>
                <a:gd name="T99" fmla="*/ 578 h 1136"/>
                <a:gd name="T100" fmla="*/ 549 w 687"/>
                <a:gd name="T101" fmla="*/ 165 h 1136"/>
                <a:gd name="T102" fmla="*/ 518 w 687"/>
                <a:gd name="T103" fmla="*/ 125 h 1136"/>
                <a:gd name="T104" fmla="*/ 522 w 687"/>
                <a:gd name="T105" fmla="*/ 87 h 1136"/>
                <a:gd name="T106" fmla="*/ 577 w 687"/>
                <a:gd name="T107" fmla="*/ 50 h 1136"/>
                <a:gd name="T108" fmla="*/ 628 w 687"/>
                <a:gd name="T109" fmla="*/ 77 h 1136"/>
                <a:gd name="T110" fmla="*/ 633 w 687"/>
                <a:gd name="T111" fmla="*/ 135 h 1136"/>
                <a:gd name="T112" fmla="*/ 577 w 687"/>
                <a:gd name="T113" fmla="*/ 172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7" h="1136">
                  <a:moveTo>
                    <a:pt x="687" y="111"/>
                  </a:moveTo>
                  <a:lnTo>
                    <a:pt x="687" y="111"/>
                  </a:lnTo>
                  <a:lnTo>
                    <a:pt x="687" y="100"/>
                  </a:lnTo>
                  <a:lnTo>
                    <a:pt x="686" y="89"/>
                  </a:lnTo>
                  <a:lnTo>
                    <a:pt x="682" y="78"/>
                  </a:lnTo>
                  <a:lnTo>
                    <a:pt x="679" y="68"/>
                  </a:lnTo>
                  <a:lnTo>
                    <a:pt x="674" y="58"/>
                  </a:lnTo>
                  <a:lnTo>
                    <a:pt x="669" y="50"/>
                  </a:lnTo>
                  <a:lnTo>
                    <a:pt x="662" y="41"/>
                  </a:lnTo>
                  <a:lnTo>
                    <a:pt x="655" y="33"/>
                  </a:lnTo>
                  <a:lnTo>
                    <a:pt x="648" y="26"/>
                  </a:lnTo>
                  <a:lnTo>
                    <a:pt x="639" y="20"/>
                  </a:lnTo>
                  <a:lnTo>
                    <a:pt x="630" y="14"/>
                  </a:lnTo>
                  <a:lnTo>
                    <a:pt x="620" y="9"/>
                  </a:lnTo>
                  <a:lnTo>
                    <a:pt x="610" y="5"/>
                  </a:lnTo>
                  <a:lnTo>
                    <a:pt x="600" y="3"/>
                  </a:lnTo>
                  <a:lnTo>
                    <a:pt x="589" y="2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566" y="2"/>
                  </a:lnTo>
                  <a:lnTo>
                    <a:pt x="555" y="3"/>
                  </a:lnTo>
                  <a:lnTo>
                    <a:pt x="544" y="5"/>
                  </a:lnTo>
                  <a:lnTo>
                    <a:pt x="535" y="9"/>
                  </a:lnTo>
                  <a:lnTo>
                    <a:pt x="525" y="14"/>
                  </a:lnTo>
                  <a:lnTo>
                    <a:pt x="516" y="20"/>
                  </a:lnTo>
                  <a:lnTo>
                    <a:pt x="507" y="26"/>
                  </a:lnTo>
                  <a:lnTo>
                    <a:pt x="499" y="33"/>
                  </a:lnTo>
                  <a:lnTo>
                    <a:pt x="492" y="41"/>
                  </a:lnTo>
                  <a:lnTo>
                    <a:pt x="486" y="50"/>
                  </a:lnTo>
                  <a:lnTo>
                    <a:pt x="481" y="58"/>
                  </a:lnTo>
                  <a:lnTo>
                    <a:pt x="476" y="68"/>
                  </a:lnTo>
                  <a:lnTo>
                    <a:pt x="472" y="78"/>
                  </a:lnTo>
                  <a:lnTo>
                    <a:pt x="469" y="89"/>
                  </a:lnTo>
                  <a:lnTo>
                    <a:pt x="468" y="100"/>
                  </a:lnTo>
                  <a:lnTo>
                    <a:pt x="466" y="111"/>
                  </a:lnTo>
                  <a:lnTo>
                    <a:pt x="466" y="111"/>
                  </a:lnTo>
                  <a:lnTo>
                    <a:pt x="468" y="125"/>
                  </a:lnTo>
                  <a:lnTo>
                    <a:pt x="470" y="140"/>
                  </a:lnTo>
                  <a:lnTo>
                    <a:pt x="475" y="153"/>
                  </a:lnTo>
                  <a:lnTo>
                    <a:pt x="481" y="165"/>
                  </a:lnTo>
                  <a:lnTo>
                    <a:pt x="229" y="429"/>
                  </a:lnTo>
                  <a:lnTo>
                    <a:pt x="229" y="429"/>
                  </a:lnTo>
                  <a:lnTo>
                    <a:pt x="211" y="419"/>
                  </a:lnTo>
                  <a:lnTo>
                    <a:pt x="192" y="413"/>
                  </a:lnTo>
                  <a:lnTo>
                    <a:pt x="182" y="411"/>
                  </a:lnTo>
                  <a:lnTo>
                    <a:pt x="172" y="408"/>
                  </a:lnTo>
                  <a:lnTo>
                    <a:pt x="162" y="407"/>
                  </a:lnTo>
                  <a:lnTo>
                    <a:pt x="151" y="407"/>
                  </a:lnTo>
                  <a:lnTo>
                    <a:pt x="151" y="407"/>
                  </a:lnTo>
                  <a:lnTo>
                    <a:pt x="135" y="407"/>
                  </a:lnTo>
                  <a:lnTo>
                    <a:pt x="121" y="410"/>
                  </a:lnTo>
                  <a:lnTo>
                    <a:pt x="105" y="414"/>
                  </a:lnTo>
                  <a:lnTo>
                    <a:pt x="92" y="419"/>
                  </a:lnTo>
                  <a:lnTo>
                    <a:pt x="79" y="425"/>
                  </a:lnTo>
                  <a:lnTo>
                    <a:pt x="66" y="432"/>
                  </a:lnTo>
                  <a:lnTo>
                    <a:pt x="55" y="442"/>
                  </a:lnTo>
                  <a:lnTo>
                    <a:pt x="44" y="452"/>
                  </a:lnTo>
                  <a:lnTo>
                    <a:pt x="34" y="462"/>
                  </a:lnTo>
                  <a:lnTo>
                    <a:pt x="25" y="474"/>
                  </a:lnTo>
                  <a:lnTo>
                    <a:pt x="18" y="486"/>
                  </a:lnTo>
                  <a:lnTo>
                    <a:pt x="12" y="500"/>
                  </a:lnTo>
                  <a:lnTo>
                    <a:pt x="6" y="514"/>
                  </a:lnTo>
                  <a:lnTo>
                    <a:pt x="2" y="528"/>
                  </a:lnTo>
                  <a:lnTo>
                    <a:pt x="0" y="543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0" y="574"/>
                  </a:lnTo>
                  <a:lnTo>
                    <a:pt x="2" y="590"/>
                  </a:lnTo>
                  <a:lnTo>
                    <a:pt x="6" y="604"/>
                  </a:lnTo>
                  <a:lnTo>
                    <a:pt x="12" y="617"/>
                  </a:lnTo>
                  <a:lnTo>
                    <a:pt x="18" y="630"/>
                  </a:lnTo>
                  <a:lnTo>
                    <a:pt x="25" y="644"/>
                  </a:lnTo>
                  <a:lnTo>
                    <a:pt x="34" y="656"/>
                  </a:lnTo>
                  <a:lnTo>
                    <a:pt x="44" y="666"/>
                  </a:lnTo>
                  <a:lnTo>
                    <a:pt x="55" y="676"/>
                  </a:lnTo>
                  <a:lnTo>
                    <a:pt x="66" y="684"/>
                  </a:lnTo>
                  <a:lnTo>
                    <a:pt x="79" y="692"/>
                  </a:lnTo>
                  <a:lnTo>
                    <a:pt x="92" y="699"/>
                  </a:lnTo>
                  <a:lnTo>
                    <a:pt x="105" y="704"/>
                  </a:lnTo>
                  <a:lnTo>
                    <a:pt x="121" y="707"/>
                  </a:lnTo>
                  <a:lnTo>
                    <a:pt x="135" y="710"/>
                  </a:lnTo>
                  <a:lnTo>
                    <a:pt x="151" y="711"/>
                  </a:lnTo>
                  <a:lnTo>
                    <a:pt x="151" y="711"/>
                  </a:lnTo>
                  <a:lnTo>
                    <a:pt x="156" y="710"/>
                  </a:lnTo>
                  <a:lnTo>
                    <a:pt x="212" y="930"/>
                  </a:lnTo>
                  <a:lnTo>
                    <a:pt x="212" y="930"/>
                  </a:lnTo>
                  <a:lnTo>
                    <a:pt x="200" y="939"/>
                  </a:lnTo>
                  <a:lnTo>
                    <a:pt x="190" y="948"/>
                  </a:lnTo>
                  <a:lnTo>
                    <a:pt x="181" y="959"/>
                  </a:lnTo>
                  <a:lnTo>
                    <a:pt x="174" y="970"/>
                  </a:lnTo>
                  <a:lnTo>
                    <a:pt x="168" y="983"/>
                  </a:lnTo>
                  <a:lnTo>
                    <a:pt x="163" y="996"/>
                  </a:lnTo>
                  <a:lnTo>
                    <a:pt x="160" y="1010"/>
                  </a:lnTo>
                  <a:lnTo>
                    <a:pt x="159" y="1025"/>
                  </a:lnTo>
                  <a:lnTo>
                    <a:pt x="159" y="1025"/>
                  </a:lnTo>
                  <a:lnTo>
                    <a:pt x="159" y="1036"/>
                  </a:lnTo>
                  <a:lnTo>
                    <a:pt x="162" y="1047"/>
                  </a:lnTo>
                  <a:lnTo>
                    <a:pt x="164" y="1058"/>
                  </a:lnTo>
                  <a:lnTo>
                    <a:pt x="168" y="1067"/>
                  </a:lnTo>
                  <a:lnTo>
                    <a:pt x="172" y="1077"/>
                  </a:lnTo>
                  <a:lnTo>
                    <a:pt x="178" y="1086"/>
                  </a:lnTo>
                  <a:lnTo>
                    <a:pt x="184" y="1095"/>
                  </a:lnTo>
                  <a:lnTo>
                    <a:pt x="192" y="1103"/>
                  </a:lnTo>
                  <a:lnTo>
                    <a:pt x="199" y="1110"/>
                  </a:lnTo>
                  <a:lnTo>
                    <a:pt x="208" y="1116"/>
                  </a:lnTo>
                  <a:lnTo>
                    <a:pt x="217" y="1121"/>
                  </a:lnTo>
                  <a:lnTo>
                    <a:pt x="226" y="1126"/>
                  </a:lnTo>
                  <a:lnTo>
                    <a:pt x="237" y="1130"/>
                  </a:lnTo>
                  <a:lnTo>
                    <a:pt x="247" y="1133"/>
                  </a:lnTo>
                  <a:lnTo>
                    <a:pt x="259" y="1134"/>
                  </a:lnTo>
                  <a:lnTo>
                    <a:pt x="270" y="1136"/>
                  </a:lnTo>
                  <a:lnTo>
                    <a:pt x="270" y="1136"/>
                  </a:lnTo>
                  <a:lnTo>
                    <a:pt x="280" y="1134"/>
                  </a:lnTo>
                  <a:lnTo>
                    <a:pt x="291" y="1133"/>
                  </a:lnTo>
                  <a:lnTo>
                    <a:pt x="302" y="1130"/>
                  </a:lnTo>
                  <a:lnTo>
                    <a:pt x="313" y="1126"/>
                  </a:lnTo>
                  <a:lnTo>
                    <a:pt x="322" y="1121"/>
                  </a:lnTo>
                  <a:lnTo>
                    <a:pt x="331" y="1116"/>
                  </a:lnTo>
                  <a:lnTo>
                    <a:pt x="339" y="1110"/>
                  </a:lnTo>
                  <a:lnTo>
                    <a:pt x="348" y="1103"/>
                  </a:lnTo>
                  <a:lnTo>
                    <a:pt x="355" y="1095"/>
                  </a:lnTo>
                  <a:lnTo>
                    <a:pt x="361" y="1086"/>
                  </a:lnTo>
                  <a:lnTo>
                    <a:pt x="367" y="1077"/>
                  </a:lnTo>
                  <a:lnTo>
                    <a:pt x="372" y="1067"/>
                  </a:lnTo>
                  <a:lnTo>
                    <a:pt x="375" y="1058"/>
                  </a:lnTo>
                  <a:lnTo>
                    <a:pt x="378" y="1047"/>
                  </a:lnTo>
                  <a:lnTo>
                    <a:pt x="379" y="1036"/>
                  </a:lnTo>
                  <a:lnTo>
                    <a:pt x="380" y="1025"/>
                  </a:lnTo>
                  <a:lnTo>
                    <a:pt x="380" y="1025"/>
                  </a:lnTo>
                  <a:lnTo>
                    <a:pt x="379" y="1014"/>
                  </a:lnTo>
                  <a:lnTo>
                    <a:pt x="378" y="1004"/>
                  </a:lnTo>
                  <a:lnTo>
                    <a:pt x="375" y="993"/>
                  </a:lnTo>
                  <a:lnTo>
                    <a:pt x="372" y="983"/>
                  </a:lnTo>
                  <a:lnTo>
                    <a:pt x="368" y="974"/>
                  </a:lnTo>
                  <a:lnTo>
                    <a:pt x="362" y="965"/>
                  </a:lnTo>
                  <a:lnTo>
                    <a:pt x="356" y="957"/>
                  </a:lnTo>
                  <a:lnTo>
                    <a:pt x="350" y="948"/>
                  </a:lnTo>
                  <a:lnTo>
                    <a:pt x="342" y="941"/>
                  </a:lnTo>
                  <a:lnTo>
                    <a:pt x="334" y="935"/>
                  </a:lnTo>
                  <a:lnTo>
                    <a:pt x="326" y="929"/>
                  </a:lnTo>
                  <a:lnTo>
                    <a:pt x="316" y="924"/>
                  </a:lnTo>
                  <a:lnTo>
                    <a:pt x="307" y="921"/>
                  </a:lnTo>
                  <a:lnTo>
                    <a:pt x="297" y="918"/>
                  </a:lnTo>
                  <a:lnTo>
                    <a:pt x="286" y="916"/>
                  </a:lnTo>
                  <a:lnTo>
                    <a:pt x="276" y="915"/>
                  </a:lnTo>
                  <a:lnTo>
                    <a:pt x="219" y="694"/>
                  </a:lnTo>
                  <a:lnTo>
                    <a:pt x="219" y="694"/>
                  </a:lnTo>
                  <a:lnTo>
                    <a:pt x="237" y="683"/>
                  </a:lnTo>
                  <a:lnTo>
                    <a:pt x="253" y="670"/>
                  </a:lnTo>
                  <a:lnTo>
                    <a:pt x="267" y="656"/>
                  </a:lnTo>
                  <a:lnTo>
                    <a:pt x="279" y="639"/>
                  </a:lnTo>
                  <a:lnTo>
                    <a:pt x="289" y="621"/>
                  </a:lnTo>
                  <a:lnTo>
                    <a:pt x="294" y="611"/>
                  </a:lnTo>
                  <a:lnTo>
                    <a:pt x="296" y="602"/>
                  </a:lnTo>
                  <a:lnTo>
                    <a:pt x="300" y="591"/>
                  </a:lnTo>
                  <a:lnTo>
                    <a:pt x="301" y="580"/>
                  </a:lnTo>
                  <a:lnTo>
                    <a:pt x="302" y="569"/>
                  </a:lnTo>
                  <a:lnTo>
                    <a:pt x="302" y="558"/>
                  </a:lnTo>
                  <a:lnTo>
                    <a:pt x="302" y="558"/>
                  </a:lnTo>
                  <a:lnTo>
                    <a:pt x="302" y="548"/>
                  </a:lnTo>
                  <a:lnTo>
                    <a:pt x="301" y="536"/>
                  </a:lnTo>
                  <a:lnTo>
                    <a:pt x="298" y="525"/>
                  </a:lnTo>
                  <a:lnTo>
                    <a:pt x="296" y="514"/>
                  </a:lnTo>
                  <a:lnTo>
                    <a:pt x="292" y="503"/>
                  </a:lnTo>
                  <a:lnTo>
                    <a:pt x="288" y="494"/>
                  </a:lnTo>
                  <a:lnTo>
                    <a:pt x="283" y="484"/>
                  </a:lnTo>
                  <a:lnTo>
                    <a:pt x="277" y="474"/>
                  </a:lnTo>
                  <a:lnTo>
                    <a:pt x="529" y="210"/>
                  </a:lnTo>
                  <a:lnTo>
                    <a:pt x="529" y="210"/>
                  </a:lnTo>
                  <a:lnTo>
                    <a:pt x="540" y="215"/>
                  </a:lnTo>
                  <a:lnTo>
                    <a:pt x="552" y="219"/>
                  </a:lnTo>
                  <a:lnTo>
                    <a:pt x="565" y="221"/>
                  </a:lnTo>
                  <a:lnTo>
                    <a:pt x="577" y="221"/>
                  </a:lnTo>
                  <a:lnTo>
                    <a:pt x="577" y="221"/>
                  </a:lnTo>
                  <a:lnTo>
                    <a:pt x="589" y="221"/>
                  </a:lnTo>
                  <a:lnTo>
                    <a:pt x="600" y="219"/>
                  </a:lnTo>
                  <a:lnTo>
                    <a:pt x="610" y="216"/>
                  </a:lnTo>
                  <a:lnTo>
                    <a:pt x="620" y="213"/>
                  </a:lnTo>
                  <a:lnTo>
                    <a:pt x="630" y="208"/>
                  </a:lnTo>
                  <a:lnTo>
                    <a:pt x="639" y="203"/>
                  </a:lnTo>
                  <a:lnTo>
                    <a:pt x="648" y="196"/>
                  </a:lnTo>
                  <a:lnTo>
                    <a:pt x="655" y="189"/>
                  </a:lnTo>
                  <a:lnTo>
                    <a:pt x="662" y="182"/>
                  </a:lnTo>
                  <a:lnTo>
                    <a:pt x="669" y="173"/>
                  </a:lnTo>
                  <a:lnTo>
                    <a:pt x="674" y="164"/>
                  </a:lnTo>
                  <a:lnTo>
                    <a:pt x="679" y="154"/>
                  </a:lnTo>
                  <a:lnTo>
                    <a:pt x="682" y="144"/>
                  </a:lnTo>
                  <a:lnTo>
                    <a:pt x="686" y="134"/>
                  </a:lnTo>
                  <a:lnTo>
                    <a:pt x="687" y="123"/>
                  </a:lnTo>
                  <a:lnTo>
                    <a:pt x="687" y="111"/>
                  </a:lnTo>
                  <a:lnTo>
                    <a:pt x="687" y="111"/>
                  </a:lnTo>
                  <a:close/>
                  <a:moveTo>
                    <a:pt x="225" y="983"/>
                  </a:moveTo>
                  <a:lnTo>
                    <a:pt x="225" y="983"/>
                  </a:lnTo>
                  <a:lnTo>
                    <a:pt x="235" y="975"/>
                  </a:lnTo>
                  <a:lnTo>
                    <a:pt x="244" y="969"/>
                  </a:lnTo>
                  <a:lnTo>
                    <a:pt x="256" y="965"/>
                  </a:lnTo>
                  <a:lnTo>
                    <a:pt x="270" y="964"/>
                  </a:lnTo>
                  <a:lnTo>
                    <a:pt x="270" y="964"/>
                  </a:lnTo>
                  <a:lnTo>
                    <a:pt x="279" y="965"/>
                  </a:lnTo>
                  <a:lnTo>
                    <a:pt x="289" y="968"/>
                  </a:lnTo>
                  <a:lnTo>
                    <a:pt x="289" y="968"/>
                  </a:lnTo>
                  <a:lnTo>
                    <a:pt x="297" y="971"/>
                  </a:lnTo>
                  <a:lnTo>
                    <a:pt x="306" y="976"/>
                  </a:lnTo>
                  <a:lnTo>
                    <a:pt x="313" y="982"/>
                  </a:lnTo>
                  <a:lnTo>
                    <a:pt x="319" y="989"/>
                  </a:lnTo>
                  <a:lnTo>
                    <a:pt x="324" y="996"/>
                  </a:lnTo>
                  <a:lnTo>
                    <a:pt x="327" y="1006"/>
                  </a:lnTo>
                  <a:lnTo>
                    <a:pt x="330" y="1014"/>
                  </a:lnTo>
                  <a:lnTo>
                    <a:pt x="331" y="1025"/>
                  </a:lnTo>
                  <a:lnTo>
                    <a:pt x="331" y="1025"/>
                  </a:lnTo>
                  <a:lnTo>
                    <a:pt x="330" y="1037"/>
                  </a:lnTo>
                  <a:lnTo>
                    <a:pt x="326" y="1048"/>
                  </a:lnTo>
                  <a:lnTo>
                    <a:pt x="320" y="1059"/>
                  </a:lnTo>
                  <a:lnTo>
                    <a:pt x="313" y="1068"/>
                  </a:lnTo>
                  <a:lnTo>
                    <a:pt x="303" y="1076"/>
                  </a:lnTo>
                  <a:lnTo>
                    <a:pt x="294" y="1080"/>
                  </a:lnTo>
                  <a:lnTo>
                    <a:pt x="282" y="1084"/>
                  </a:lnTo>
                  <a:lnTo>
                    <a:pt x="270" y="1085"/>
                  </a:lnTo>
                  <a:lnTo>
                    <a:pt x="270" y="1085"/>
                  </a:lnTo>
                  <a:lnTo>
                    <a:pt x="258" y="1084"/>
                  </a:lnTo>
                  <a:lnTo>
                    <a:pt x="246" y="1080"/>
                  </a:lnTo>
                  <a:lnTo>
                    <a:pt x="236" y="1076"/>
                  </a:lnTo>
                  <a:lnTo>
                    <a:pt x="226" y="1068"/>
                  </a:lnTo>
                  <a:lnTo>
                    <a:pt x="219" y="1059"/>
                  </a:lnTo>
                  <a:lnTo>
                    <a:pt x="213" y="1048"/>
                  </a:lnTo>
                  <a:lnTo>
                    <a:pt x="210" y="1037"/>
                  </a:lnTo>
                  <a:lnTo>
                    <a:pt x="208" y="1025"/>
                  </a:lnTo>
                  <a:lnTo>
                    <a:pt x="208" y="1025"/>
                  </a:lnTo>
                  <a:lnTo>
                    <a:pt x="210" y="1013"/>
                  </a:lnTo>
                  <a:lnTo>
                    <a:pt x="213" y="1002"/>
                  </a:lnTo>
                  <a:lnTo>
                    <a:pt x="218" y="992"/>
                  </a:lnTo>
                  <a:lnTo>
                    <a:pt x="225" y="983"/>
                  </a:lnTo>
                  <a:lnTo>
                    <a:pt x="225" y="983"/>
                  </a:lnTo>
                  <a:close/>
                  <a:moveTo>
                    <a:pt x="235" y="578"/>
                  </a:moveTo>
                  <a:lnTo>
                    <a:pt x="235" y="578"/>
                  </a:lnTo>
                  <a:lnTo>
                    <a:pt x="230" y="590"/>
                  </a:lnTo>
                  <a:lnTo>
                    <a:pt x="225" y="602"/>
                  </a:lnTo>
                  <a:lnTo>
                    <a:pt x="218" y="611"/>
                  </a:lnTo>
                  <a:lnTo>
                    <a:pt x="210" y="621"/>
                  </a:lnTo>
                  <a:lnTo>
                    <a:pt x="210" y="621"/>
                  </a:lnTo>
                  <a:lnTo>
                    <a:pt x="202" y="627"/>
                  </a:lnTo>
                  <a:lnTo>
                    <a:pt x="202" y="627"/>
                  </a:lnTo>
                  <a:lnTo>
                    <a:pt x="190" y="634"/>
                  </a:lnTo>
                  <a:lnTo>
                    <a:pt x="178" y="640"/>
                  </a:lnTo>
                  <a:lnTo>
                    <a:pt x="165" y="644"/>
                  </a:lnTo>
                  <a:lnTo>
                    <a:pt x="151" y="645"/>
                  </a:lnTo>
                  <a:lnTo>
                    <a:pt x="151" y="645"/>
                  </a:lnTo>
                  <a:lnTo>
                    <a:pt x="139" y="644"/>
                  </a:lnTo>
                  <a:lnTo>
                    <a:pt x="139" y="644"/>
                  </a:lnTo>
                  <a:lnTo>
                    <a:pt x="126" y="640"/>
                  </a:lnTo>
                  <a:lnTo>
                    <a:pt x="112" y="635"/>
                  </a:lnTo>
                  <a:lnTo>
                    <a:pt x="102" y="628"/>
                  </a:lnTo>
                  <a:lnTo>
                    <a:pt x="91" y="620"/>
                  </a:lnTo>
                  <a:lnTo>
                    <a:pt x="91" y="620"/>
                  </a:lnTo>
                  <a:lnTo>
                    <a:pt x="82" y="611"/>
                  </a:lnTo>
                  <a:lnTo>
                    <a:pt x="76" y="600"/>
                  </a:lnTo>
                  <a:lnTo>
                    <a:pt x="70" y="588"/>
                  </a:lnTo>
                  <a:lnTo>
                    <a:pt x="67" y="576"/>
                  </a:lnTo>
                  <a:lnTo>
                    <a:pt x="67" y="576"/>
                  </a:lnTo>
                  <a:lnTo>
                    <a:pt x="66" y="568"/>
                  </a:lnTo>
                  <a:lnTo>
                    <a:pt x="66" y="558"/>
                  </a:lnTo>
                  <a:lnTo>
                    <a:pt x="66" y="558"/>
                  </a:lnTo>
                  <a:lnTo>
                    <a:pt x="66" y="550"/>
                  </a:lnTo>
                  <a:lnTo>
                    <a:pt x="67" y="542"/>
                  </a:lnTo>
                  <a:lnTo>
                    <a:pt x="69" y="533"/>
                  </a:lnTo>
                  <a:lnTo>
                    <a:pt x="72" y="525"/>
                  </a:lnTo>
                  <a:lnTo>
                    <a:pt x="75" y="518"/>
                  </a:lnTo>
                  <a:lnTo>
                    <a:pt x="80" y="510"/>
                  </a:lnTo>
                  <a:lnTo>
                    <a:pt x="85" y="503"/>
                  </a:lnTo>
                  <a:lnTo>
                    <a:pt x="91" y="497"/>
                  </a:lnTo>
                  <a:lnTo>
                    <a:pt x="91" y="497"/>
                  </a:lnTo>
                  <a:lnTo>
                    <a:pt x="100" y="490"/>
                  </a:lnTo>
                  <a:lnTo>
                    <a:pt x="110" y="483"/>
                  </a:lnTo>
                  <a:lnTo>
                    <a:pt x="121" y="478"/>
                  </a:lnTo>
                  <a:lnTo>
                    <a:pt x="133" y="474"/>
                  </a:lnTo>
                  <a:lnTo>
                    <a:pt x="133" y="474"/>
                  </a:lnTo>
                  <a:lnTo>
                    <a:pt x="142" y="473"/>
                  </a:lnTo>
                  <a:lnTo>
                    <a:pt x="151" y="473"/>
                  </a:lnTo>
                  <a:lnTo>
                    <a:pt x="151" y="473"/>
                  </a:lnTo>
                  <a:lnTo>
                    <a:pt x="159" y="473"/>
                  </a:lnTo>
                  <a:lnTo>
                    <a:pt x="166" y="474"/>
                  </a:lnTo>
                  <a:lnTo>
                    <a:pt x="182" y="479"/>
                  </a:lnTo>
                  <a:lnTo>
                    <a:pt x="182" y="479"/>
                  </a:lnTo>
                  <a:lnTo>
                    <a:pt x="189" y="483"/>
                  </a:lnTo>
                  <a:lnTo>
                    <a:pt x="196" y="486"/>
                  </a:lnTo>
                  <a:lnTo>
                    <a:pt x="204" y="491"/>
                  </a:lnTo>
                  <a:lnTo>
                    <a:pt x="210" y="497"/>
                  </a:lnTo>
                  <a:lnTo>
                    <a:pt x="216" y="503"/>
                  </a:lnTo>
                  <a:lnTo>
                    <a:pt x="220" y="509"/>
                  </a:lnTo>
                  <a:lnTo>
                    <a:pt x="225" y="516"/>
                  </a:lnTo>
                  <a:lnTo>
                    <a:pt x="229" y="524"/>
                  </a:lnTo>
                  <a:lnTo>
                    <a:pt x="229" y="524"/>
                  </a:lnTo>
                  <a:lnTo>
                    <a:pt x="232" y="532"/>
                  </a:lnTo>
                  <a:lnTo>
                    <a:pt x="235" y="540"/>
                  </a:lnTo>
                  <a:lnTo>
                    <a:pt x="236" y="550"/>
                  </a:lnTo>
                  <a:lnTo>
                    <a:pt x="237" y="558"/>
                  </a:lnTo>
                  <a:lnTo>
                    <a:pt x="237" y="558"/>
                  </a:lnTo>
                  <a:lnTo>
                    <a:pt x="236" y="568"/>
                  </a:lnTo>
                  <a:lnTo>
                    <a:pt x="235" y="578"/>
                  </a:lnTo>
                  <a:lnTo>
                    <a:pt x="235" y="578"/>
                  </a:lnTo>
                  <a:close/>
                  <a:moveTo>
                    <a:pt x="577" y="172"/>
                  </a:moveTo>
                  <a:lnTo>
                    <a:pt x="577" y="172"/>
                  </a:lnTo>
                  <a:lnTo>
                    <a:pt x="566" y="171"/>
                  </a:lnTo>
                  <a:lnTo>
                    <a:pt x="566" y="171"/>
                  </a:lnTo>
                  <a:lnTo>
                    <a:pt x="558" y="168"/>
                  </a:lnTo>
                  <a:lnTo>
                    <a:pt x="549" y="165"/>
                  </a:lnTo>
                  <a:lnTo>
                    <a:pt x="542" y="161"/>
                  </a:lnTo>
                  <a:lnTo>
                    <a:pt x="535" y="155"/>
                  </a:lnTo>
                  <a:lnTo>
                    <a:pt x="530" y="149"/>
                  </a:lnTo>
                  <a:lnTo>
                    <a:pt x="525" y="142"/>
                  </a:lnTo>
                  <a:lnTo>
                    <a:pt x="520" y="134"/>
                  </a:lnTo>
                  <a:lnTo>
                    <a:pt x="518" y="125"/>
                  </a:lnTo>
                  <a:lnTo>
                    <a:pt x="518" y="125"/>
                  </a:lnTo>
                  <a:lnTo>
                    <a:pt x="517" y="118"/>
                  </a:lnTo>
                  <a:lnTo>
                    <a:pt x="517" y="111"/>
                  </a:lnTo>
                  <a:lnTo>
                    <a:pt x="517" y="111"/>
                  </a:lnTo>
                  <a:lnTo>
                    <a:pt x="518" y="99"/>
                  </a:lnTo>
                  <a:lnTo>
                    <a:pt x="522" y="87"/>
                  </a:lnTo>
                  <a:lnTo>
                    <a:pt x="526" y="77"/>
                  </a:lnTo>
                  <a:lnTo>
                    <a:pt x="535" y="68"/>
                  </a:lnTo>
                  <a:lnTo>
                    <a:pt x="543" y="60"/>
                  </a:lnTo>
                  <a:lnTo>
                    <a:pt x="554" y="54"/>
                  </a:lnTo>
                  <a:lnTo>
                    <a:pt x="565" y="51"/>
                  </a:lnTo>
                  <a:lnTo>
                    <a:pt x="577" y="50"/>
                  </a:lnTo>
                  <a:lnTo>
                    <a:pt x="577" y="50"/>
                  </a:lnTo>
                  <a:lnTo>
                    <a:pt x="590" y="51"/>
                  </a:lnTo>
                  <a:lnTo>
                    <a:pt x="601" y="54"/>
                  </a:lnTo>
                  <a:lnTo>
                    <a:pt x="612" y="60"/>
                  </a:lnTo>
                  <a:lnTo>
                    <a:pt x="620" y="68"/>
                  </a:lnTo>
                  <a:lnTo>
                    <a:pt x="628" y="77"/>
                  </a:lnTo>
                  <a:lnTo>
                    <a:pt x="633" y="87"/>
                  </a:lnTo>
                  <a:lnTo>
                    <a:pt x="637" y="99"/>
                  </a:lnTo>
                  <a:lnTo>
                    <a:pt x="638" y="111"/>
                  </a:lnTo>
                  <a:lnTo>
                    <a:pt x="638" y="111"/>
                  </a:lnTo>
                  <a:lnTo>
                    <a:pt x="637" y="123"/>
                  </a:lnTo>
                  <a:lnTo>
                    <a:pt x="633" y="135"/>
                  </a:lnTo>
                  <a:lnTo>
                    <a:pt x="628" y="146"/>
                  </a:lnTo>
                  <a:lnTo>
                    <a:pt x="620" y="154"/>
                  </a:lnTo>
                  <a:lnTo>
                    <a:pt x="612" y="161"/>
                  </a:lnTo>
                  <a:lnTo>
                    <a:pt x="601" y="167"/>
                  </a:lnTo>
                  <a:lnTo>
                    <a:pt x="590" y="171"/>
                  </a:lnTo>
                  <a:lnTo>
                    <a:pt x="577" y="172"/>
                  </a:lnTo>
                  <a:lnTo>
                    <a:pt x="577" y="1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</p:grpSp>
      <p:grpSp>
        <p:nvGrpSpPr>
          <p:cNvPr id="82" name="Gruppieren 12">
            <a:extLst>
              <a:ext uri="{FF2B5EF4-FFF2-40B4-BE49-F238E27FC236}">
                <a16:creationId xmlns:a16="http://schemas.microsoft.com/office/drawing/2014/main" id="{10BBB010-DEDC-4706-9D58-7091D9572F01}"/>
              </a:ext>
            </a:extLst>
          </p:cNvPr>
          <p:cNvGrpSpPr/>
          <p:nvPr/>
        </p:nvGrpSpPr>
        <p:grpSpPr>
          <a:xfrm>
            <a:off x="712915" y="3458956"/>
            <a:ext cx="1481577" cy="872932"/>
            <a:chOff x="2150474" y="3927798"/>
            <a:chExt cx="1481577" cy="872932"/>
          </a:xfrm>
        </p:grpSpPr>
        <p:sp>
          <p:nvSpPr>
            <p:cNvPr id="83" name="Freeform 174">
              <a:extLst>
                <a:ext uri="{FF2B5EF4-FFF2-40B4-BE49-F238E27FC236}">
                  <a16:creationId xmlns:a16="http://schemas.microsoft.com/office/drawing/2014/main" id="{80DAF9E8-31B0-4226-A38A-0B25FE0B49A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50474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84" name="Freeform 174">
              <a:extLst>
                <a:ext uri="{FF2B5EF4-FFF2-40B4-BE49-F238E27FC236}">
                  <a16:creationId xmlns:a16="http://schemas.microsoft.com/office/drawing/2014/main" id="{9B60C4BC-A80C-4864-8E99-C4595304391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07010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85" name="Freeform 174">
              <a:extLst>
                <a:ext uri="{FF2B5EF4-FFF2-40B4-BE49-F238E27FC236}">
                  <a16:creationId xmlns:a16="http://schemas.microsoft.com/office/drawing/2014/main" id="{CB364BF4-85DF-4909-A6B4-DC3F0B7AC8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63546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</p:grpSp>
      <p:pic>
        <p:nvPicPr>
          <p:cNvPr id="86" name="Picture 6" descr="Icons_file_001_Agent.png">
            <a:extLst>
              <a:ext uri="{FF2B5EF4-FFF2-40B4-BE49-F238E27FC236}">
                <a16:creationId xmlns:a16="http://schemas.microsoft.com/office/drawing/2014/main" id="{AC221FB7-1B29-46CF-9BA2-223965507FD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735" y="1690117"/>
            <a:ext cx="598150" cy="598150"/>
          </a:xfrm>
          <a:prstGeom prst="rect">
            <a:avLst/>
          </a:prstGeom>
        </p:spPr>
      </p:pic>
      <p:pic>
        <p:nvPicPr>
          <p:cNvPr id="92" name="Picture 6" descr="Icons_file_001_Agent.png">
            <a:extLst>
              <a:ext uri="{FF2B5EF4-FFF2-40B4-BE49-F238E27FC236}">
                <a16:creationId xmlns:a16="http://schemas.microsoft.com/office/drawing/2014/main" id="{FA0B39C8-365B-43F1-B40A-D5B036EF03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919" y="1704762"/>
            <a:ext cx="598150" cy="598150"/>
          </a:xfrm>
          <a:prstGeom prst="rect">
            <a:avLst/>
          </a:prstGeom>
        </p:spPr>
      </p:pic>
      <p:pic>
        <p:nvPicPr>
          <p:cNvPr id="93" name="Picture 6" descr="Icons_file_001_Agent.png">
            <a:extLst>
              <a:ext uri="{FF2B5EF4-FFF2-40B4-BE49-F238E27FC236}">
                <a16:creationId xmlns:a16="http://schemas.microsoft.com/office/drawing/2014/main" id="{15747732-BC93-49C7-9014-B5162DA6E94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164" y="1700830"/>
            <a:ext cx="598150" cy="598150"/>
          </a:xfrm>
          <a:prstGeom prst="rect">
            <a:avLst/>
          </a:prstGeom>
        </p:spPr>
      </p:pic>
      <p:pic>
        <p:nvPicPr>
          <p:cNvPr id="94" name="Picture 6" descr="Icons_file_001_Agent.png">
            <a:extLst>
              <a:ext uri="{FF2B5EF4-FFF2-40B4-BE49-F238E27FC236}">
                <a16:creationId xmlns:a16="http://schemas.microsoft.com/office/drawing/2014/main" id="{E7896EEC-8767-49F2-8676-52E6BF528ED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19" y="3694237"/>
            <a:ext cx="598150" cy="598150"/>
          </a:xfrm>
          <a:prstGeom prst="rect">
            <a:avLst/>
          </a:prstGeom>
        </p:spPr>
      </p:pic>
      <p:pic>
        <p:nvPicPr>
          <p:cNvPr id="95" name="Picture 6" descr="Icons_file_001_Agent.png">
            <a:extLst>
              <a:ext uri="{FF2B5EF4-FFF2-40B4-BE49-F238E27FC236}">
                <a16:creationId xmlns:a16="http://schemas.microsoft.com/office/drawing/2014/main" id="{CECA59F3-5F5D-4818-A2C2-25D6C0B3A36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273" y="3688441"/>
            <a:ext cx="598150" cy="598150"/>
          </a:xfrm>
          <a:prstGeom prst="rect">
            <a:avLst/>
          </a:prstGeom>
        </p:spPr>
      </p:pic>
      <p:pic>
        <p:nvPicPr>
          <p:cNvPr id="96" name="Picture 6" descr="Icons_file_001_Agent.png">
            <a:extLst>
              <a:ext uri="{FF2B5EF4-FFF2-40B4-BE49-F238E27FC236}">
                <a16:creationId xmlns:a16="http://schemas.microsoft.com/office/drawing/2014/main" id="{DACA5E3F-6108-4739-B4EA-9AC7DD3F68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164" y="3696623"/>
            <a:ext cx="598150" cy="598150"/>
          </a:xfrm>
          <a:prstGeom prst="rect">
            <a:avLst/>
          </a:prstGeom>
        </p:spPr>
      </p:pic>
      <p:sp>
        <p:nvSpPr>
          <p:cNvPr id="110" name="Textfeld 33">
            <a:extLst>
              <a:ext uri="{FF2B5EF4-FFF2-40B4-BE49-F238E27FC236}">
                <a16:creationId xmlns:a16="http://schemas.microsoft.com/office/drawing/2014/main" id="{79D2D8C5-0A02-4D7E-BA4F-8FEBACA7EDC7}"/>
              </a:ext>
            </a:extLst>
          </p:cNvPr>
          <p:cNvSpPr txBox="1"/>
          <p:nvPr/>
        </p:nvSpPr>
        <p:spPr>
          <a:xfrm>
            <a:off x="8228829" y="1165759"/>
            <a:ext cx="371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51961"/>
            <a:r>
              <a:rPr lang="en-US" sz="1400" b="1" dirty="0">
                <a:latin typeface="+mj-lt"/>
              </a:rPr>
              <a:t>(4) Quality Gate Metrics Build over Build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C06C03-7690-4BCB-AD41-1E014D529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194" y="1577739"/>
            <a:ext cx="3465904" cy="25947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0E76DB-04FA-4DCB-B4F7-1F3A79649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5194" y="4169513"/>
            <a:ext cx="3465904" cy="540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1F34A-1226-4A32-A859-32FABFD8E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5194" y="5345003"/>
            <a:ext cx="3446854" cy="788658"/>
          </a:xfrm>
          <a:prstGeom prst="rect">
            <a:avLst/>
          </a:prstGeom>
        </p:spPr>
      </p:pic>
      <p:cxnSp>
        <p:nvCxnSpPr>
          <p:cNvPr id="97" name="Gewinkelte Verbindung 11">
            <a:extLst>
              <a:ext uri="{FF2B5EF4-FFF2-40B4-BE49-F238E27FC236}">
                <a16:creationId xmlns:a16="http://schemas.microsoft.com/office/drawing/2014/main" id="{E115AB74-0775-4123-91EC-882B1C215101}"/>
              </a:ext>
            </a:extLst>
          </p:cNvPr>
          <p:cNvCxnSpPr>
            <a:cxnSpLocks/>
          </p:cNvCxnSpPr>
          <p:nvPr/>
        </p:nvCxnSpPr>
        <p:spPr>
          <a:xfrm flipV="1">
            <a:off x="6486568" y="2294916"/>
            <a:ext cx="757" cy="1044999"/>
          </a:xfrm>
          <a:prstGeom prst="straightConnector1">
            <a:avLst/>
          </a:prstGeom>
          <a:noFill/>
          <a:ln w="38100" cap="flat" cmpd="sng" algn="ctr">
            <a:solidFill>
              <a:srgbClr val="5FB2BD"/>
            </a:solidFill>
            <a:prstDash val="solid"/>
            <a:headEnd type="triangle" w="med" len="med"/>
            <a:tailEnd type="triangle" w="med" len="med"/>
          </a:ln>
          <a:effectLst/>
        </p:spPr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B864CA8A-A53F-4EEB-AF07-033BA4F52C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8312" y="3167419"/>
            <a:ext cx="572045" cy="689662"/>
          </a:xfrm>
          <a:prstGeom prst="rect">
            <a:avLst/>
          </a:prstGeom>
        </p:spPr>
      </p:pic>
      <p:pic>
        <p:nvPicPr>
          <p:cNvPr id="106" name="Picture 22" descr="Image result for docker container icon">
            <a:extLst>
              <a:ext uri="{FF2B5EF4-FFF2-40B4-BE49-F238E27FC236}">
                <a16:creationId xmlns:a16="http://schemas.microsoft.com/office/drawing/2014/main" id="{1AAE99BB-4D1C-45D5-A1A7-5A9FF3311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46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2" descr="Image result for docker container icon">
            <a:extLst>
              <a:ext uri="{FF2B5EF4-FFF2-40B4-BE49-F238E27FC236}">
                <a16:creationId xmlns:a16="http://schemas.microsoft.com/office/drawing/2014/main" id="{296BDCB4-94C2-4F45-9F04-42043A23C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46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2" descr="Image result for docker container icon">
            <a:extLst>
              <a:ext uri="{FF2B5EF4-FFF2-40B4-BE49-F238E27FC236}">
                <a16:creationId xmlns:a16="http://schemas.microsoft.com/office/drawing/2014/main" id="{3BEF662F-8147-4077-967C-F1AEC5325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637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2" descr="Image result for docker container icon">
            <a:extLst>
              <a:ext uri="{FF2B5EF4-FFF2-40B4-BE49-F238E27FC236}">
                <a16:creationId xmlns:a16="http://schemas.microsoft.com/office/drawing/2014/main" id="{9387FA0C-5E52-4988-8D4D-E9F93D178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637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2" descr="Image result for docker container icon">
            <a:extLst>
              <a:ext uri="{FF2B5EF4-FFF2-40B4-BE49-F238E27FC236}">
                <a16:creationId xmlns:a16="http://schemas.microsoft.com/office/drawing/2014/main" id="{987EF009-1DFE-495A-93B6-8F930B8BE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727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2" descr="Image result for docker container icon">
            <a:extLst>
              <a:ext uri="{FF2B5EF4-FFF2-40B4-BE49-F238E27FC236}">
                <a16:creationId xmlns:a16="http://schemas.microsoft.com/office/drawing/2014/main" id="{DF1F5EBA-B089-461C-B382-8527599D4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727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2" descr="Image result for docker container icon">
            <a:extLst>
              <a:ext uri="{FF2B5EF4-FFF2-40B4-BE49-F238E27FC236}">
                <a16:creationId xmlns:a16="http://schemas.microsoft.com/office/drawing/2014/main" id="{D2FBA3FD-23FE-4254-B27F-6813A5208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55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2" descr="Image result for docker container icon">
            <a:extLst>
              <a:ext uri="{FF2B5EF4-FFF2-40B4-BE49-F238E27FC236}">
                <a16:creationId xmlns:a16="http://schemas.microsoft.com/office/drawing/2014/main" id="{10D86E9A-0F54-4F2D-A6B3-9666939D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55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22CA8D96-9A1E-48FA-A9B4-B6C1AD0B1255}"/>
              </a:ext>
            </a:extLst>
          </p:cNvPr>
          <p:cNvSpPr/>
          <p:nvPr/>
        </p:nvSpPr>
        <p:spPr>
          <a:xfrm>
            <a:off x="5383946" y="5657573"/>
            <a:ext cx="463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+mj-lt"/>
              </a:rPr>
              <a:t>(4) </a:t>
            </a:r>
            <a:endParaRPr lang="en-US" sz="1600" dirty="0">
              <a:latin typeface="+mj-lt"/>
            </a:endParaRPr>
          </a:p>
        </p:txBody>
      </p:sp>
      <p:sp>
        <p:nvSpPr>
          <p:cNvPr id="117" name="Textfeld 30">
            <a:extLst>
              <a:ext uri="{FF2B5EF4-FFF2-40B4-BE49-F238E27FC236}">
                <a16:creationId xmlns:a16="http://schemas.microsoft.com/office/drawing/2014/main" id="{F3DA32F3-73DA-4F7A-BD8E-64A57AE0C3B5}"/>
              </a:ext>
            </a:extLst>
          </p:cNvPr>
          <p:cNvSpPr txBox="1"/>
          <p:nvPr/>
        </p:nvSpPr>
        <p:spPr>
          <a:xfrm>
            <a:off x="8995682" y="580576"/>
            <a:ext cx="200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51961"/>
            <a:r>
              <a:rPr lang="en-US" b="1" dirty="0">
                <a:solidFill>
                  <a:schemeClr val="accent6"/>
                </a:solidFill>
                <a:latin typeface="+mj-lt"/>
              </a:rPr>
              <a:t>Monitoring Data</a:t>
            </a:r>
          </a:p>
        </p:txBody>
      </p:sp>
      <p:sp>
        <p:nvSpPr>
          <p:cNvPr id="118" name="Textfeld 29">
            <a:extLst>
              <a:ext uri="{FF2B5EF4-FFF2-40B4-BE49-F238E27FC236}">
                <a16:creationId xmlns:a16="http://schemas.microsoft.com/office/drawing/2014/main" id="{F29A260C-F965-4A43-8A88-34A2C42A7514}"/>
              </a:ext>
            </a:extLst>
          </p:cNvPr>
          <p:cNvSpPr txBox="1"/>
          <p:nvPr/>
        </p:nvSpPr>
        <p:spPr>
          <a:xfrm>
            <a:off x="5714932" y="4501427"/>
            <a:ext cx="177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151961">
              <a:defRPr b="1">
                <a:solidFill>
                  <a:srgbClr val="0B606B"/>
                </a:solidFill>
                <a:latin typeface="+mj-lt"/>
              </a:defRPr>
            </a:lvl1pPr>
          </a:lstStyle>
          <a:p>
            <a:r>
              <a:rPr lang="en-US" dirty="0"/>
              <a:t>Azure </a:t>
            </a:r>
            <a:r>
              <a:rPr lang="en-US" dirty="0" err="1"/>
              <a:t>Devops</a:t>
            </a:r>
            <a:endParaRPr lang="en-US" dirty="0"/>
          </a:p>
        </p:txBody>
      </p:sp>
      <p:sp>
        <p:nvSpPr>
          <p:cNvPr id="119" name="Textfeld 2">
            <a:extLst>
              <a:ext uri="{FF2B5EF4-FFF2-40B4-BE49-F238E27FC236}">
                <a16:creationId xmlns:a16="http://schemas.microsoft.com/office/drawing/2014/main" id="{E455EC0C-5164-40D1-A0BD-523AF68332B3}"/>
              </a:ext>
            </a:extLst>
          </p:cNvPr>
          <p:cNvSpPr txBox="1"/>
          <p:nvPr/>
        </p:nvSpPr>
        <p:spPr>
          <a:xfrm>
            <a:off x="509641" y="5141598"/>
            <a:ext cx="1212896" cy="1969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152053">
              <a:lnSpc>
                <a:spcPct val="80000"/>
              </a:lnSpc>
              <a:spcBef>
                <a:spcPts val="600"/>
              </a:spcBef>
              <a:buClr>
                <a:srgbClr val="4B4B4B"/>
              </a:buClr>
              <a:buSzPct val="90000"/>
            </a:pPr>
            <a:r>
              <a:rPr lang="en-US" sz="1600" dirty="0">
                <a:solidFill>
                  <a:srgbClr val="4B4B4B"/>
                </a:solidFill>
                <a:latin typeface="TeleGrotesk Next Ultra" pitchFamily="2" charset="0"/>
                <a:ea typeface="TeleGrotesk Next Ultra" pitchFamily="2" charset="0"/>
                <a:cs typeface="TeleGrotesk Next Ultra" pitchFamily="2" charset="0"/>
              </a:rPr>
              <a:t>Pipeline View</a:t>
            </a:r>
          </a:p>
        </p:txBody>
      </p:sp>
      <p:sp>
        <p:nvSpPr>
          <p:cNvPr id="121" name="Textfeld 33">
            <a:extLst>
              <a:ext uri="{FF2B5EF4-FFF2-40B4-BE49-F238E27FC236}">
                <a16:creationId xmlns:a16="http://schemas.microsoft.com/office/drawing/2014/main" id="{3A6467B5-D15B-4A0E-AE96-B5EAAB72C5E4}"/>
              </a:ext>
            </a:extLst>
          </p:cNvPr>
          <p:cNvSpPr txBox="1"/>
          <p:nvPr/>
        </p:nvSpPr>
        <p:spPr>
          <a:xfrm>
            <a:off x="8406144" y="4987709"/>
            <a:ext cx="3316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51961"/>
            <a:r>
              <a:rPr lang="en-US" sz="1400" b="1" dirty="0">
                <a:latin typeface="+mj-lt"/>
              </a:rPr>
              <a:t>Automatic Comparison between Builds</a:t>
            </a:r>
          </a:p>
        </p:txBody>
      </p:sp>
    </p:spTree>
    <p:extLst>
      <p:ext uri="{BB962C8B-B14F-4D97-AF65-F5344CB8AC3E}">
        <p14:creationId xmlns:p14="http://schemas.microsoft.com/office/powerpoint/2010/main" val="250940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110" grpId="0"/>
      <p:bldP spid="116" grpId="0"/>
      <p:bldP spid="1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bgerundetes Rechteck 37">
            <a:extLst>
              <a:ext uri="{FF2B5EF4-FFF2-40B4-BE49-F238E27FC236}">
                <a16:creationId xmlns:a16="http://schemas.microsoft.com/office/drawing/2014/main" id="{F2C64528-9B9C-4153-A313-32DF2E3340C8}"/>
              </a:ext>
            </a:extLst>
          </p:cNvPr>
          <p:cNvSpPr/>
          <p:nvPr/>
        </p:nvSpPr>
        <p:spPr>
          <a:xfrm>
            <a:off x="445591" y="1103184"/>
            <a:ext cx="2016224" cy="3312253"/>
          </a:xfrm>
          <a:prstGeom prst="roundRect">
            <a:avLst/>
          </a:prstGeom>
          <a:solidFill>
            <a:srgbClr val="53BAF2"/>
          </a:solidFill>
          <a:ln w="254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11519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125" name="Textfeld 31">
            <a:extLst>
              <a:ext uri="{FF2B5EF4-FFF2-40B4-BE49-F238E27FC236}">
                <a16:creationId xmlns:a16="http://schemas.microsoft.com/office/drawing/2014/main" id="{F12EFD3A-F141-43D8-8D28-42F94ABACC58}"/>
              </a:ext>
            </a:extLst>
          </p:cNvPr>
          <p:cNvSpPr txBox="1"/>
          <p:nvPr/>
        </p:nvSpPr>
        <p:spPr>
          <a:xfrm>
            <a:off x="272868" y="585473"/>
            <a:ext cx="247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51961"/>
            <a:r>
              <a:rPr lang="en-US" b="1" dirty="0">
                <a:solidFill>
                  <a:srgbClr val="64B9E4"/>
                </a:solidFill>
                <a:latin typeface="+mj-lt"/>
              </a:rPr>
              <a:t>Microsoft Azure 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DC8A1B4-629E-4B60-A0BF-074AD010DBAC}"/>
              </a:ext>
            </a:extLst>
          </p:cNvPr>
          <p:cNvSpPr/>
          <p:nvPr/>
        </p:nvSpPr>
        <p:spPr>
          <a:xfrm>
            <a:off x="8284223" y="1074609"/>
            <a:ext cx="3710715" cy="52179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Inhaltsplatzhalter 9">
            <a:extLst>
              <a:ext uri="{FF2B5EF4-FFF2-40B4-BE49-F238E27FC236}">
                <a16:creationId xmlns:a16="http://schemas.microsoft.com/office/drawing/2014/main" id="{760CFE80-68BA-47FF-A161-1421FC4A9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591" y="5089699"/>
            <a:ext cx="7025187" cy="929721"/>
          </a:xfrm>
          <a:prstGeom prst="rect">
            <a:avLst/>
          </a:prstGeom>
          <a:ln>
            <a:solidFill>
              <a:srgbClr val="4B4B4B"/>
            </a:solidFill>
          </a:ln>
        </p:spPr>
      </p:pic>
      <p:cxnSp>
        <p:nvCxnSpPr>
          <p:cNvPr id="50" name="Gerade Verbindung mit Pfeil 10">
            <a:extLst>
              <a:ext uri="{FF2B5EF4-FFF2-40B4-BE49-F238E27FC236}">
                <a16:creationId xmlns:a16="http://schemas.microsoft.com/office/drawing/2014/main" id="{9AC23247-D4F7-47BA-AA72-4DBB386156C9}"/>
              </a:ext>
            </a:extLst>
          </p:cNvPr>
          <p:cNvCxnSpPr>
            <a:cxnSpLocks/>
          </p:cNvCxnSpPr>
          <p:nvPr/>
        </p:nvCxnSpPr>
        <p:spPr>
          <a:xfrm flipH="1">
            <a:off x="2461817" y="4169513"/>
            <a:ext cx="3765502" cy="0"/>
          </a:xfrm>
          <a:prstGeom prst="straightConnector1">
            <a:avLst/>
          </a:prstGeom>
          <a:noFill/>
          <a:ln w="38100" cap="flat" cmpd="sng" algn="ctr">
            <a:solidFill>
              <a:srgbClr val="5FB2BD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52" name="Abgerundetes Rechteck 15">
            <a:extLst>
              <a:ext uri="{FF2B5EF4-FFF2-40B4-BE49-F238E27FC236}">
                <a16:creationId xmlns:a16="http://schemas.microsoft.com/office/drawing/2014/main" id="{7ADB130A-88A5-4C07-BCAA-3231B28236B4}"/>
              </a:ext>
            </a:extLst>
          </p:cNvPr>
          <p:cNvSpPr/>
          <p:nvPr/>
        </p:nvSpPr>
        <p:spPr>
          <a:xfrm>
            <a:off x="5491992" y="1074609"/>
            <a:ext cx="1921559" cy="1207837"/>
          </a:xfrm>
          <a:prstGeom prst="roundRect">
            <a:avLst/>
          </a:prstGeom>
          <a:solidFill>
            <a:srgbClr val="0B606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1519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68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FE9B22E9-4CD3-4F2A-A0E1-4FC9DA5533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42889" y="3327445"/>
            <a:ext cx="482273" cy="1139995"/>
          </a:xfrm>
          <a:custGeom>
            <a:avLst/>
            <a:gdLst>
              <a:gd name="T0" fmla="*/ 266 w 305"/>
              <a:gd name="T1" fmla="*/ 87 h 720"/>
              <a:gd name="T2" fmla="*/ 266 w 305"/>
              <a:gd name="T3" fmla="*/ 87 h 720"/>
              <a:gd name="T4" fmla="*/ 39 w 305"/>
              <a:gd name="T5" fmla="*/ 87 h 720"/>
              <a:gd name="T6" fmla="*/ 39 w 305"/>
              <a:gd name="T7" fmla="*/ 45 h 720"/>
              <a:gd name="T8" fmla="*/ 45 w 305"/>
              <a:gd name="T9" fmla="*/ 40 h 720"/>
              <a:gd name="T10" fmla="*/ 260 w 305"/>
              <a:gd name="T11" fmla="*/ 40 h 720"/>
              <a:gd name="T12" fmla="*/ 266 w 305"/>
              <a:gd name="T13" fmla="*/ 45 h 720"/>
              <a:gd name="T14" fmla="*/ 266 w 305"/>
              <a:gd name="T15" fmla="*/ 87 h 720"/>
              <a:gd name="T16" fmla="*/ 266 w 305"/>
              <a:gd name="T17" fmla="*/ 675 h 720"/>
              <a:gd name="T18" fmla="*/ 266 w 305"/>
              <a:gd name="T19" fmla="*/ 675 h 720"/>
              <a:gd name="T20" fmla="*/ 260 w 305"/>
              <a:gd name="T21" fmla="*/ 681 h 720"/>
              <a:gd name="T22" fmla="*/ 45 w 305"/>
              <a:gd name="T23" fmla="*/ 681 h 720"/>
              <a:gd name="T24" fmla="*/ 39 w 305"/>
              <a:gd name="T25" fmla="*/ 675 h 720"/>
              <a:gd name="T26" fmla="*/ 39 w 305"/>
              <a:gd name="T27" fmla="*/ 641 h 720"/>
              <a:gd name="T28" fmla="*/ 266 w 305"/>
              <a:gd name="T29" fmla="*/ 641 h 720"/>
              <a:gd name="T30" fmla="*/ 266 w 305"/>
              <a:gd name="T31" fmla="*/ 675 h 720"/>
              <a:gd name="T32" fmla="*/ 39 w 305"/>
              <a:gd name="T33" fmla="*/ 204 h 720"/>
              <a:gd name="T34" fmla="*/ 39 w 305"/>
              <a:gd name="T35" fmla="*/ 204 h 720"/>
              <a:gd name="T36" fmla="*/ 264 w 305"/>
              <a:gd name="T37" fmla="*/ 204 h 720"/>
              <a:gd name="T38" fmla="*/ 264 w 305"/>
              <a:gd name="T39" fmla="*/ 231 h 720"/>
              <a:gd name="T40" fmla="*/ 39 w 305"/>
              <a:gd name="T41" fmla="*/ 231 h 720"/>
              <a:gd name="T42" fmla="*/ 39 w 305"/>
              <a:gd name="T43" fmla="*/ 204 h 720"/>
              <a:gd name="T44" fmla="*/ 39 w 305"/>
              <a:gd name="T45" fmla="*/ 141 h 720"/>
              <a:gd name="T46" fmla="*/ 39 w 305"/>
              <a:gd name="T47" fmla="*/ 141 h 720"/>
              <a:gd name="T48" fmla="*/ 264 w 305"/>
              <a:gd name="T49" fmla="*/ 141 h 720"/>
              <a:gd name="T50" fmla="*/ 264 w 305"/>
              <a:gd name="T51" fmla="*/ 167 h 720"/>
              <a:gd name="T52" fmla="*/ 39 w 305"/>
              <a:gd name="T53" fmla="*/ 167 h 720"/>
              <a:gd name="T54" fmla="*/ 39 w 305"/>
              <a:gd name="T55" fmla="*/ 141 h 720"/>
              <a:gd name="T56" fmla="*/ 260 w 305"/>
              <a:gd name="T57" fmla="*/ 0 h 720"/>
              <a:gd name="T58" fmla="*/ 260 w 305"/>
              <a:gd name="T59" fmla="*/ 0 h 720"/>
              <a:gd name="T60" fmla="*/ 45 w 305"/>
              <a:gd name="T61" fmla="*/ 0 h 720"/>
              <a:gd name="T62" fmla="*/ 0 w 305"/>
              <a:gd name="T63" fmla="*/ 45 h 720"/>
              <a:gd name="T64" fmla="*/ 0 w 305"/>
              <a:gd name="T65" fmla="*/ 675 h 720"/>
              <a:gd name="T66" fmla="*/ 45 w 305"/>
              <a:gd name="T67" fmla="*/ 720 h 720"/>
              <a:gd name="T68" fmla="*/ 260 w 305"/>
              <a:gd name="T69" fmla="*/ 720 h 720"/>
              <a:gd name="T70" fmla="*/ 305 w 305"/>
              <a:gd name="T71" fmla="*/ 675 h 720"/>
              <a:gd name="T72" fmla="*/ 305 w 305"/>
              <a:gd name="T73" fmla="*/ 45 h 720"/>
              <a:gd name="T74" fmla="*/ 260 w 305"/>
              <a:gd name="T7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5" h="720">
                <a:moveTo>
                  <a:pt x="266" y="87"/>
                </a:moveTo>
                <a:lnTo>
                  <a:pt x="266" y="87"/>
                </a:lnTo>
                <a:lnTo>
                  <a:pt x="39" y="87"/>
                </a:lnTo>
                <a:lnTo>
                  <a:pt x="39" y="45"/>
                </a:lnTo>
                <a:cubicBezTo>
                  <a:pt x="39" y="42"/>
                  <a:pt x="42" y="40"/>
                  <a:pt x="45" y="40"/>
                </a:cubicBezTo>
                <a:lnTo>
                  <a:pt x="260" y="40"/>
                </a:lnTo>
                <a:cubicBezTo>
                  <a:pt x="263" y="40"/>
                  <a:pt x="266" y="42"/>
                  <a:pt x="266" y="45"/>
                </a:cubicBezTo>
                <a:lnTo>
                  <a:pt x="266" y="87"/>
                </a:lnTo>
                <a:close/>
                <a:moveTo>
                  <a:pt x="266" y="675"/>
                </a:moveTo>
                <a:lnTo>
                  <a:pt x="266" y="675"/>
                </a:lnTo>
                <a:cubicBezTo>
                  <a:pt x="266" y="678"/>
                  <a:pt x="263" y="681"/>
                  <a:pt x="260" y="681"/>
                </a:cubicBezTo>
                <a:lnTo>
                  <a:pt x="45" y="681"/>
                </a:lnTo>
                <a:cubicBezTo>
                  <a:pt x="42" y="681"/>
                  <a:pt x="39" y="678"/>
                  <a:pt x="39" y="675"/>
                </a:cubicBezTo>
                <a:lnTo>
                  <a:pt x="39" y="641"/>
                </a:lnTo>
                <a:lnTo>
                  <a:pt x="266" y="641"/>
                </a:lnTo>
                <a:lnTo>
                  <a:pt x="266" y="675"/>
                </a:lnTo>
                <a:close/>
                <a:moveTo>
                  <a:pt x="39" y="204"/>
                </a:moveTo>
                <a:lnTo>
                  <a:pt x="39" y="204"/>
                </a:lnTo>
                <a:lnTo>
                  <a:pt x="264" y="204"/>
                </a:lnTo>
                <a:lnTo>
                  <a:pt x="264" y="231"/>
                </a:lnTo>
                <a:lnTo>
                  <a:pt x="39" y="231"/>
                </a:lnTo>
                <a:lnTo>
                  <a:pt x="39" y="204"/>
                </a:lnTo>
                <a:close/>
                <a:moveTo>
                  <a:pt x="39" y="141"/>
                </a:moveTo>
                <a:lnTo>
                  <a:pt x="39" y="141"/>
                </a:lnTo>
                <a:lnTo>
                  <a:pt x="264" y="141"/>
                </a:lnTo>
                <a:lnTo>
                  <a:pt x="264" y="167"/>
                </a:lnTo>
                <a:lnTo>
                  <a:pt x="39" y="167"/>
                </a:lnTo>
                <a:lnTo>
                  <a:pt x="39" y="141"/>
                </a:lnTo>
                <a:close/>
                <a:moveTo>
                  <a:pt x="260" y="0"/>
                </a:moveTo>
                <a:lnTo>
                  <a:pt x="260" y="0"/>
                </a:lnTo>
                <a:lnTo>
                  <a:pt x="45" y="0"/>
                </a:lnTo>
                <a:cubicBezTo>
                  <a:pt x="20" y="0"/>
                  <a:pt x="0" y="20"/>
                  <a:pt x="0" y="45"/>
                </a:cubicBezTo>
                <a:lnTo>
                  <a:pt x="0" y="675"/>
                </a:lnTo>
                <a:cubicBezTo>
                  <a:pt x="0" y="700"/>
                  <a:pt x="20" y="720"/>
                  <a:pt x="45" y="720"/>
                </a:cubicBezTo>
                <a:lnTo>
                  <a:pt x="260" y="720"/>
                </a:lnTo>
                <a:cubicBezTo>
                  <a:pt x="285" y="720"/>
                  <a:pt x="305" y="700"/>
                  <a:pt x="305" y="675"/>
                </a:cubicBezTo>
                <a:lnTo>
                  <a:pt x="305" y="45"/>
                </a:lnTo>
                <a:cubicBezTo>
                  <a:pt x="305" y="20"/>
                  <a:pt x="285" y="0"/>
                  <a:pt x="260" y="0"/>
                </a:cubicBezTo>
                <a:close/>
              </a:path>
            </a:pathLst>
          </a:custGeom>
          <a:solidFill>
            <a:srgbClr val="0B606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151961"/>
            <a:endParaRPr lang="en-US" sz="2268">
              <a:solidFill>
                <a:srgbClr val="4B4B4B"/>
              </a:solidFill>
              <a:latin typeface="Tele-GroteskNor"/>
            </a:endParaRPr>
          </a:p>
        </p:txBody>
      </p:sp>
      <p:grpSp>
        <p:nvGrpSpPr>
          <p:cNvPr id="54" name="Gruppieren 6">
            <a:extLst>
              <a:ext uri="{FF2B5EF4-FFF2-40B4-BE49-F238E27FC236}">
                <a16:creationId xmlns:a16="http://schemas.microsoft.com/office/drawing/2014/main" id="{A0BE832F-FC10-4050-A7B6-42B37A110E45}"/>
              </a:ext>
            </a:extLst>
          </p:cNvPr>
          <p:cNvGrpSpPr/>
          <p:nvPr/>
        </p:nvGrpSpPr>
        <p:grpSpPr>
          <a:xfrm>
            <a:off x="5714932" y="1240075"/>
            <a:ext cx="1475678" cy="826347"/>
            <a:chOff x="5748714" y="1987518"/>
            <a:chExt cx="1475678" cy="826347"/>
          </a:xfrm>
        </p:grpSpPr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DADBC18F-345A-470E-8099-1E75582F7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8714" y="198751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95FED3BD-5B26-4C6B-BCFD-BFE7653016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9833" y="199939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1D9F0DF6-7ECB-4E95-ABDD-1931F49AA1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13519" y="1987518"/>
              <a:ext cx="344559" cy="814467"/>
            </a:xfrm>
            <a:custGeom>
              <a:avLst/>
              <a:gdLst>
                <a:gd name="T0" fmla="*/ 266 w 305"/>
                <a:gd name="T1" fmla="*/ 87 h 720"/>
                <a:gd name="T2" fmla="*/ 266 w 305"/>
                <a:gd name="T3" fmla="*/ 87 h 720"/>
                <a:gd name="T4" fmla="*/ 39 w 305"/>
                <a:gd name="T5" fmla="*/ 87 h 720"/>
                <a:gd name="T6" fmla="*/ 39 w 305"/>
                <a:gd name="T7" fmla="*/ 45 h 720"/>
                <a:gd name="T8" fmla="*/ 45 w 305"/>
                <a:gd name="T9" fmla="*/ 40 h 720"/>
                <a:gd name="T10" fmla="*/ 260 w 305"/>
                <a:gd name="T11" fmla="*/ 40 h 720"/>
                <a:gd name="T12" fmla="*/ 266 w 305"/>
                <a:gd name="T13" fmla="*/ 45 h 720"/>
                <a:gd name="T14" fmla="*/ 266 w 305"/>
                <a:gd name="T15" fmla="*/ 87 h 720"/>
                <a:gd name="T16" fmla="*/ 266 w 305"/>
                <a:gd name="T17" fmla="*/ 675 h 720"/>
                <a:gd name="T18" fmla="*/ 266 w 305"/>
                <a:gd name="T19" fmla="*/ 675 h 720"/>
                <a:gd name="T20" fmla="*/ 260 w 305"/>
                <a:gd name="T21" fmla="*/ 681 h 720"/>
                <a:gd name="T22" fmla="*/ 45 w 305"/>
                <a:gd name="T23" fmla="*/ 681 h 720"/>
                <a:gd name="T24" fmla="*/ 39 w 305"/>
                <a:gd name="T25" fmla="*/ 675 h 720"/>
                <a:gd name="T26" fmla="*/ 39 w 305"/>
                <a:gd name="T27" fmla="*/ 641 h 720"/>
                <a:gd name="T28" fmla="*/ 266 w 305"/>
                <a:gd name="T29" fmla="*/ 641 h 720"/>
                <a:gd name="T30" fmla="*/ 266 w 305"/>
                <a:gd name="T31" fmla="*/ 675 h 720"/>
                <a:gd name="T32" fmla="*/ 39 w 305"/>
                <a:gd name="T33" fmla="*/ 204 h 720"/>
                <a:gd name="T34" fmla="*/ 39 w 305"/>
                <a:gd name="T35" fmla="*/ 204 h 720"/>
                <a:gd name="T36" fmla="*/ 264 w 305"/>
                <a:gd name="T37" fmla="*/ 204 h 720"/>
                <a:gd name="T38" fmla="*/ 264 w 305"/>
                <a:gd name="T39" fmla="*/ 231 h 720"/>
                <a:gd name="T40" fmla="*/ 39 w 305"/>
                <a:gd name="T41" fmla="*/ 231 h 720"/>
                <a:gd name="T42" fmla="*/ 39 w 305"/>
                <a:gd name="T43" fmla="*/ 204 h 720"/>
                <a:gd name="T44" fmla="*/ 39 w 305"/>
                <a:gd name="T45" fmla="*/ 141 h 720"/>
                <a:gd name="T46" fmla="*/ 39 w 305"/>
                <a:gd name="T47" fmla="*/ 141 h 720"/>
                <a:gd name="T48" fmla="*/ 264 w 305"/>
                <a:gd name="T49" fmla="*/ 141 h 720"/>
                <a:gd name="T50" fmla="*/ 264 w 305"/>
                <a:gd name="T51" fmla="*/ 167 h 720"/>
                <a:gd name="T52" fmla="*/ 39 w 305"/>
                <a:gd name="T53" fmla="*/ 167 h 720"/>
                <a:gd name="T54" fmla="*/ 39 w 305"/>
                <a:gd name="T55" fmla="*/ 141 h 720"/>
                <a:gd name="T56" fmla="*/ 260 w 305"/>
                <a:gd name="T57" fmla="*/ 0 h 720"/>
                <a:gd name="T58" fmla="*/ 260 w 305"/>
                <a:gd name="T59" fmla="*/ 0 h 720"/>
                <a:gd name="T60" fmla="*/ 45 w 305"/>
                <a:gd name="T61" fmla="*/ 0 h 720"/>
                <a:gd name="T62" fmla="*/ 0 w 305"/>
                <a:gd name="T63" fmla="*/ 45 h 720"/>
                <a:gd name="T64" fmla="*/ 0 w 305"/>
                <a:gd name="T65" fmla="*/ 675 h 720"/>
                <a:gd name="T66" fmla="*/ 45 w 305"/>
                <a:gd name="T67" fmla="*/ 720 h 720"/>
                <a:gd name="T68" fmla="*/ 260 w 305"/>
                <a:gd name="T69" fmla="*/ 720 h 720"/>
                <a:gd name="T70" fmla="*/ 305 w 305"/>
                <a:gd name="T71" fmla="*/ 675 h 720"/>
                <a:gd name="T72" fmla="*/ 305 w 305"/>
                <a:gd name="T73" fmla="*/ 45 h 720"/>
                <a:gd name="T74" fmla="*/ 260 w 305"/>
                <a:gd name="T7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720">
                  <a:moveTo>
                    <a:pt x="266" y="87"/>
                  </a:moveTo>
                  <a:lnTo>
                    <a:pt x="266" y="87"/>
                  </a:lnTo>
                  <a:lnTo>
                    <a:pt x="39" y="87"/>
                  </a:lnTo>
                  <a:lnTo>
                    <a:pt x="39" y="45"/>
                  </a:lnTo>
                  <a:cubicBezTo>
                    <a:pt x="39" y="42"/>
                    <a:pt x="42" y="40"/>
                    <a:pt x="45" y="40"/>
                  </a:cubicBezTo>
                  <a:lnTo>
                    <a:pt x="260" y="40"/>
                  </a:lnTo>
                  <a:cubicBezTo>
                    <a:pt x="263" y="40"/>
                    <a:pt x="266" y="42"/>
                    <a:pt x="266" y="45"/>
                  </a:cubicBezTo>
                  <a:lnTo>
                    <a:pt x="266" y="87"/>
                  </a:lnTo>
                  <a:close/>
                  <a:moveTo>
                    <a:pt x="266" y="675"/>
                  </a:moveTo>
                  <a:lnTo>
                    <a:pt x="266" y="675"/>
                  </a:lnTo>
                  <a:cubicBezTo>
                    <a:pt x="266" y="678"/>
                    <a:pt x="263" y="681"/>
                    <a:pt x="260" y="681"/>
                  </a:cubicBezTo>
                  <a:lnTo>
                    <a:pt x="45" y="681"/>
                  </a:lnTo>
                  <a:cubicBezTo>
                    <a:pt x="42" y="681"/>
                    <a:pt x="39" y="678"/>
                    <a:pt x="39" y="675"/>
                  </a:cubicBezTo>
                  <a:lnTo>
                    <a:pt x="39" y="641"/>
                  </a:lnTo>
                  <a:lnTo>
                    <a:pt x="266" y="641"/>
                  </a:lnTo>
                  <a:lnTo>
                    <a:pt x="266" y="675"/>
                  </a:lnTo>
                  <a:close/>
                  <a:moveTo>
                    <a:pt x="39" y="204"/>
                  </a:moveTo>
                  <a:lnTo>
                    <a:pt x="39" y="204"/>
                  </a:lnTo>
                  <a:lnTo>
                    <a:pt x="264" y="204"/>
                  </a:lnTo>
                  <a:lnTo>
                    <a:pt x="264" y="231"/>
                  </a:lnTo>
                  <a:lnTo>
                    <a:pt x="39" y="231"/>
                  </a:lnTo>
                  <a:lnTo>
                    <a:pt x="39" y="204"/>
                  </a:lnTo>
                  <a:close/>
                  <a:moveTo>
                    <a:pt x="39" y="141"/>
                  </a:moveTo>
                  <a:lnTo>
                    <a:pt x="39" y="141"/>
                  </a:lnTo>
                  <a:lnTo>
                    <a:pt x="264" y="141"/>
                  </a:lnTo>
                  <a:lnTo>
                    <a:pt x="264" y="167"/>
                  </a:lnTo>
                  <a:lnTo>
                    <a:pt x="39" y="167"/>
                  </a:lnTo>
                  <a:lnTo>
                    <a:pt x="39" y="141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45" y="0"/>
                  </a:lnTo>
                  <a:cubicBezTo>
                    <a:pt x="20" y="0"/>
                    <a:pt x="0" y="20"/>
                    <a:pt x="0" y="45"/>
                  </a:cubicBezTo>
                  <a:lnTo>
                    <a:pt x="0" y="675"/>
                  </a:lnTo>
                  <a:cubicBezTo>
                    <a:pt x="0" y="700"/>
                    <a:pt x="20" y="720"/>
                    <a:pt x="45" y="720"/>
                  </a:cubicBezTo>
                  <a:lnTo>
                    <a:pt x="260" y="720"/>
                  </a:lnTo>
                  <a:cubicBezTo>
                    <a:pt x="285" y="720"/>
                    <a:pt x="305" y="700"/>
                    <a:pt x="305" y="675"/>
                  </a:cubicBezTo>
                  <a:lnTo>
                    <a:pt x="305" y="45"/>
                  </a:lnTo>
                  <a:cubicBezTo>
                    <a:pt x="305" y="20"/>
                    <a:pt x="285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</p:grpSp>
      <p:sp>
        <p:nvSpPr>
          <p:cNvPr id="59" name="Textfeld 30">
            <a:extLst>
              <a:ext uri="{FF2B5EF4-FFF2-40B4-BE49-F238E27FC236}">
                <a16:creationId xmlns:a16="http://schemas.microsoft.com/office/drawing/2014/main" id="{B614D7F9-1D46-4B94-BC48-4EE5E9EFEE60}"/>
              </a:ext>
            </a:extLst>
          </p:cNvPr>
          <p:cNvSpPr txBox="1"/>
          <p:nvPr/>
        </p:nvSpPr>
        <p:spPr>
          <a:xfrm>
            <a:off x="5490482" y="580576"/>
            <a:ext cx="200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51961"/>
            <a:r>
              <a:rPr lang="en-US" b="1" dirty="0">
                <a:solidFill>
                  <a:srgbClr val="0B606B"/>
                </a:solidFill>
                <a:latin typeface="+mj-lt"/>
              </a:rPr>
              <a:t>Dynatrace Tenant</a:t>
            </a:r>
          </a:p>
        </p:txBody>
      </p:sp>
      <p:cxnSp>
        <p:nvCxnSpPr>
          <p:cNvPr id="61" name="Gerade Verbindung mit Pfeil 32">
            <a:extLst>
              <a:ext uri="{FF2B5EF4-FFF2-40B4-BE49-F238E27FC236}">
                <a16:creationId xmlns:a16="http://schemas.microsoft.com/office/drawing/2014/main" id="{F743FB16-C649-4296-B7B2-AECD1DB5307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61815" y="1891112"/>
            <a:ext cx="3028667" cy="12138"/>
          </a:xfrm>
          <a:prstGeom prst="straightConnector1">
            <a:avLst/>
          </a:prstGeom>
          <a:noFill/>
          <a:ln w="38100" cap="flat" cmpd="sng" algn="ctr">
            <a:solidFill>
              <a:srgbClr val="5FB2BD"/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68" name="Gruppieren 56">
            <a:extLst>
              <a:ext uri="{FF2B5EF4-FFF2-40B4-BE49-F238E27FC236}">
                <a16:creationId xmlns:a16="http://schemas.microsoft.com/office/drawing/2014/main" id="{26ED1F10-685B-4537-9125-315FDABA4965}"/>
              </a:ext>
            </a:extLst>
          </p:cNvPr>
          <p:cNvGrpSpPr/>
          <p:nvPr/>
        </p:nvGrpSpPr>
        <p:grpSpPr>
          <a:xfrm>
            <a:off x="712915" y="1473587"/>
            <a:ext cx="1481577" cy="872932"/>
            <a:chOff x="2182327" y="1942429"/>
            <a:chExt cx="1481577" cy="872932"/>
          </a:xfrm>
        </p:grpSpPr>
        <p:sp>
          <p:nvSpPr>
            <p:cNvPr id="69" name="Freeform 174">
              <a:extLst>
                <a:ext uri="{FF2B5EF4-FFF2-40B4-BE49-F238E27FC236}">
                  <a16:creationId xmlns:a16="http://schemas.microsoft.com/office/drawing/2014/main" id="{FD1A4962-B5E7-49B6-A7AD-95441337051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82327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0" name="Freeform 174">
              <a:extLst>
                <a:ext uri="{FF2B5EF4-FFF2-40B4-BE49-F238E27FC236}">
                  <a16:creationId xmlns:a16="http://schemas.microsoft.com/office/drawing/2014/main" id="{42116921-F7CF-431E-8C89-C9B0AC956B8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38863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1" name="Freeform 174">
              <a:extLst>
                <a:ext uri="{FF2B5EF4-FFF2-40B4-BE49-F238E27FC236}">
                  <a16:creationId xmlns:a16="http://schemas.microsoft.com/office/drawing/2014/main" id="{E687030A-36D0-4798-8EE0-6102B2CF675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95399" y="1942429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</p:grpSp>
      <p:grpSp>
        <p:nvGrpSpPr>
          <p:cNvPr id="72" name="Gruppieren 42">
            <a:extLst>
              <a:ext uri="{FF2B5EF4-FFF2-40B4-BE49-F238E27FC236}">
                <a16:creationId xmlns:a16="http://schemas.microsoft.com/office/drawing/2014/main" id="{20313F86-78A5-4862-96B5-844FB558B581}"/>
              </a:ext>
            </a:extLst>
          </p:cNvPr>
          <p:cNvGrpSpPr>
            <a:grpSpLocks noChangeAspect="1"/>
          </p:cNvGrpSpPr>
          <p:nvPr/>
        </p:nvGrpSpPr>
        <p:grpSpPr>
          <a:xfrm>
            <a:off x="1042357" y="2442807"/>
            <a:ext cx="822693" cy="919860"/>
            <a:chOff x="6515101" y="4933950"/>
            <a:chExt cx="403225" cy="450850"/>
          </a:xfrm>
          <a:solidFill>
            <a:srgbClr val="FFFFFF"/>
          </a:solidFill>
        </p:grpSpPr>
        <p:sp>
          <p:nvSpPr>
            <p:cNvPr id="73" name="Freeform 337">
              <a:extLst>
                <a:ext uri="{FF2B5EF4-FFF2-40B4-BE49-F238E27FC236}">
                  <a16:creationId xmlns:a16="http://schemas.microsoft.com/office/drawing/2014/main" id="{7F172439-BE29-4634-A590-10AFF8E7F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588" y="5237163"/>
              <a:ext cx="58738" cy="57150"/>
            </a:xfrm>
            <a:custGeom>
              <a:avLst/>
              <a:gdLst>
                <a:gd name="T0" fmla="*/ 72 w 145"/>
                <a:gd name="T1" fmla="*/ 0 h 145"/>
                <a:gd name="T2" fmla="*/ 72 w 145"/>
                <a:gd name="T3" fmla="*/ 0 h 145"/>
                <a:gd name="T4" fmla="*/ 65 w 145"/>
                <a:gd name="T5" fmla="*/ 0 h 145"/>
                <a:gd name="T6" fmla="*/ 58 w 145"/>
                <a:gd name="T7" fmla="*/ 1 h 145"/>
                <a:gd name="T8" fmla="*/ 45 w 145"/>
                <a:gd name="T9" fmla="*/ 6 h 145"/>
                <a:gd name="T10" fmla="*/ 31 w 145"/>
                <a:gd name="T11" fmla="*/ 12 h 145"/>
                <a:gd name="T12" fmla="*/ 21 w 145"/>
                <a:gd name="T13" fmla="*/ 21 h 145"/>
                <a:gd name="T14" fmla="*/ 12 w 145"/>
                <a:gd name="T15" fmla="*/ 32 h 145"/>
                <a:gd name="T16" fmla="*/ 5 w 145"/>
                <a:gd name="T17" fmla="*/ 44 h 145"/>
                <a:gd name="T18" fmla="*/ 1 w 145"/>
                <a:gd name="T19" fmla="*/ 57 h 145"/>
                <a:gd name="T20" fmla="*/ 0 w 145"/>
                <a:gd name="T21" fmla="*/ 65 h 145"/>
                <a:gd name="T22" fmla="*/ 0 w 145"/>
                <a:gd name="T23" fmla="*/ 72 h 145"/>
                <a:gd name="T24" fmla="*/ 0 w 145"/>
                <a:gd name="T25" fmla="*/ 72 h 145"/>
                <a:gd name="T26" fmla="*/ 0 w 145"/>
                <a:gd name="T27" fmla="*/ 80 h 145"/>
                <a:gd name="T28" fmla="*/ 1 w 145"/>
                <a:gd name="T29" fmla="*/ 87 h 145"/>
                <a:gd name="T30" fmla="*/ 5 w 145"/>
                <a:gd name="T31" fmla="*/ 101 h 145"/>
                <a:gd name="T32" fmla="*/ 12 w 145"/>
                <a:gd name="T33" fmla="*/ 113 h 145"/>
                <a:gd name="T34" fmla="*/ 21 w 145"/>
                <a:gd name="T35" fmla="*/ 123 h 145"/>
                <a:gd name="T36" fmla="*/ 31 w 145"/>
                <a:gd name="T37" fmla="*/ 133 h 145"/>
                <a:gd name="T38" fmla="*/ 45 w 145"/>
                <a:gd name="T39" fmla="*/ 139 h 145"/>
                <a:gd name="T40" fmla="*/ 58 w 145"/>
                <a:gd name="T41" fmla="*/ 144 h 145"/>
                <a:gd name="T42" fmla="*/ 65 w 145"/>
                <a:gd name="T43" fmla="*/ 145 h 145"/>
                <a:gd name="T44" fmla="*/ 72 w 145"/>
                <a:gd name="T45" fmla="*/ 145 h 145"/>
                <a:gd name="T46" fmla="*/ 72 w 145"/>
                <a:gd name="T47" fmla="*/ 145 h 145"/>
                <a:gd name="T48" fmla="*/ 79 w 145"/>
                <a:gd name="T49" fmla="*/ 145 h 145"/>
                <a:gd name="T50" fmla="*/ 87 w 145"/>
                <a:gd name="T51" fmla="*/ 144 h 145"/>
                <a:gd name="T52" fmla="*/ 101 w 145"/>
                <a:gd name="T53" fmla="*/ 139 h 145"/>
                <a:gd name="T54" fmla="*/ 113 w 145"/>
                <a:gd name="T55" fmla="*/ 133 h 145"/>
                <a:gd name="T56" fmla="*/ 124 w 145"/>
                <a:gd name="T57" fmla="*/ 123 h 145"/>
                <a:gd name="T58" fmla="*/ 132 w 145"/>
                <a:gd name="T59" fmla="*/ 113 h 145"/>
                <a:gd name="T60" fmla="*/ 139 w 145"/>
                <a:gd name="T61" fmla="*/ 101 h 145"/>
                <a:gd name="T62" fmla="*/ 143 w 145"/>
                <a:gd name="T63" fmla="*/ 87 h 145"/>
                <a:gd name="T64" fmla="*/ 144 w 145"/>
                <a:gd name="T65" fmla="*/ 80 h 145"/>
                <a:gd name="T66" fmla="*/ 145 w 145"/>
                <a:gd name="T67" fmla="*/ 72 h 145"/>
                <a:gd name="T68" fmla="*/ 145 w 145"/>
                <a:gd name="T69" fmla="*/ 72 h 145"/>
                <a:gd name="T70" fmla="*/ 144 w 145"/>
                <a:gd name="T71" fmla="*/ 65 h 145"/>
                <a:gd name="T72" fmla="*/ 143 w 145"/>
                <a:gd name="T73" fmla="*/ 57 h 145"/>
                <a:gd name="T74" fmla="*/ 139 w 145"/>
                <a:gd name="T75" fmla="*/ 44 h 145"/>
                <a:gd name="T76" fmla="*/ 132 w 145"/>
                <a:gd name="T77" fmla="*/ 32 h 145"/>
                <a:gd name="T78" fmla="*/ 124 w 145"/>
                <a:gd name="T79" fmla="*/ 21 h 145"/>
                <a:gd name="T80" fmla="*/ 113 w 145"/>
                <a:gd name="T81" fmla="*/ 12 h 145"/>
                <a:gd name="T82" fmla="*/ 101 w 145"/>
                <a:gd name="T83" fmla="*/ 6 h 145"/>
                <a:gd name="T84" fmla="*/ 87 w 145"/>
                <a:gd name="T85" fmla="*/ 1 h 145"/>
                <a:gd name="T86" fmla="*/ 79 w 145"/>
                <a:gd name="T87" fmla="*/ 0 h 145"/>
                <a:gd name="T88" fmla="*/ 72 w 145"/>
                <a:gd name="T89" fmla="*/ 0 h 145"/>
                <a:gd name="T90" fmla="*/ 72 w 145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5">
                  <a:moveTo>
                    <a:pt x="72" y="0"/>
                  </a:moveTo>
                  <a:lnTo>
                    <a:pt x="72" y="0"/>
                  </a:lnTo>
                  <a:lnTo>
                    <a:pt x="65" y="0"/>
                  </a:lnTo>
                  <a:lnTo>
                    <a:pt x="58" y="1"/>
                  </a:lnTo>
                  <a:lnTo>
                    <a:pt x="45" y="6"/>
                  </a:lnTo>
                  <a:lnTo>
                    <a:pt x="31" y="12"/>
                  </a:lnTo>
                  <a:lnTo>
                    <a:pt x="21" y="21"/>
                  </a:lnTo>
                  <a:lnTo>
                    <a:pt x="12" y="32"/>
                  </a:lnTo>
                  <a:lnTo>
                    <a:pt x="5" y="44"/>
                  </a:lnTo>
                  <a:lnTo>
                    <a:pt x="1" y="57"/>
                  </a:lnTo>
                  <a:lnTo>
                    <a:pt x="0" y="6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80"/>
                  </a:lnTo>
                  <a:lnTo>
                    <a:pt x="1" y="87"/>
                  </a:lnTo>
                  <a:lnTo>
                    <a:pt x="5" y="101"/>
                  </a:lnTo>
                  <a:lnTo>
                    <a:pt x="12" y="113"/>
                  </a:lnTo>
                  <a:lnTo>
                    <a:pt x="21" y="123"/>
                  </a:lnTo>
                  <a:lnTo>
                    <a:pt x="31" y="133"/>
                  </a:lnTo>
                  <a:lnTo>
                    <a:pt x="45" y="139"/>
                  </a:lnTo>
                  <a:lnTo>
                    <a:pt x="58" y="144"/>
                  </a:lnTo>
                  <a:lnTo>
                    <a:pt x="65" y="145"/>
                  </a:lnTo>
                  <a:lnTo>
                    <a:pt x="72" y="145"/>
                  </a:lnTo>
                  <a:lnTo>
                    <a:pt x="72" y="145"/>
                  </a:lnTo>
                  <a:lnTo>
                    <a:pt x="79" y="145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13" y="133"/>
                  </a:lnTo>
                  <a:lnTo>
                    <a:pt x="124" y="123"/>
                  </a:lnTo>
                  <a:lnTo>
                    <a:pt x="132" y="113"/>
                  </a:lnTo>
                  <a:lnTo>
                    <a:pt x="139" y="101"/>
                  </a:lnTo>
                  <a:lnTo>
                    <a:pt x="143" y="87"/>
                  </a:lnTo>
                  <a:lnTo>
                    <a:pt x="144" y="80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4" y="65"/>
                  </a:lnTo>
                  <a:lnTo>
                    <a:pt x="143" y="57"/>
                  </a:lnTo>
                  <a:lnTo>
                    <a:pt x="139" y="44"/>
                  </a:lnTo>
                  <a:lnTo>
                    <a:pt x="132" y="32"/>
                  </a:lnTo>
                  <a:lnTo>
                    <a:pt x="124" y="21"/>
                  </a:lnTo>
                  <a:lnTo>
                    <a:pt x="113" y="12"/>
                  </a:lnTo>
                  <a:lnTo>
                    <a:pt x="101" y="6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4" name="Freeform 338">
              <a:extLst>
                <a:ext uri="{FF2B5EF4-FFF2-40B4-BE49-F238E27FC236}">
                  <a16:creationId xmlns:a16="http://schemas.microsoft.com/office/drawing/2014/main" id="{1F49DEA2-2064-4EB4-A9BE-1E65DEB10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1" y="5203825"/>
              <a:ext cx="58738" cy="57150"/>
            </a:xfrm>
            <a:custGeom>
              <a:avLst/>
              <a:gdLst>
                <a:gd name="T0" fmla="*/ 73 w 145"/>
                <a:gd name="T1" fmla="*/ 0 h 144"/>
                <a:gd name="T2" fmla="*/ 73 w 145"/>
                <a:gd name="T3" fmla="*/ 0 h 144"/>
                <a:gd name="T4" fmla="*/ 64 w 145"/>
                <a:gd name="T5" fmla="*/ 0 h 144"/>
                <a:gd name="T6" fmla="*/ 57 w 145"/>
                <a:gd name="T7" fmla="*/ 1 h 144"/>
                <a:gd name="T8" fmla="*/ 44 w 145"/>
                <a:gd name="T9" fmla="*/ 5 h 144"/>
                <a:gd name="T10" fmla="*/ 32 w 145"/>
                <a:gd name="T11" fmla="*/ 12 h 144"/>
                <a:gd name="T12" fmla="*/ 21 w 145"/>
                <a:gd name="T13" fmla="*/ 20 h 144"/>
                <a:gd name="T14" fmla="*/ 12 w 145"/>
                <a:gd name="T15" fmla="*/ 31 h 144"/>
                <a:gd name="T16" fmla="*/ 6 w 145"/>
                <a:gd name="T17" fmla="*/ 44 h 144"/>
                <a:gd name="T18" fmla="*/ 1 w 145"/>
                <a:gd name="T19" fmla="*/ 58 h 144"/>
                <a:gd name="T20" fmla="*/ 0 w 145"/>
                <a:gd name="T21" fmla="*/ 65 h 144"/>
                <a:gd name="T22" fmla="*/ 0 w 145"/>
                <a:gd name="T23" fmla="*/ 72 h 144"/>
                <a:gd name="T24" fmla="*/ 0 w 145"/>
                <a:gd name="T25" fmla="*/ 72 h 144"/>
                <a:gd name="T26" fmla="*/ 0 w 145"/>
                <a:gd name="T27" fmla="*/ 79 h 144"/>
                <a:gd name="T28" fmla="*/ 1 w 145"/>
                <a:gd name="T29" fmla="*/ 86 h 144"/>
                <a:gd name="T30" fmla="*/ 6 w 145"/>
                <a:gd name="T31" fmla="*/ 101 h 144"/>
                <a:gd name="T32" fmla="*/ 12 w 145"/>
                <a:gd name="T33" fmla="*/ 113 h 144"/>
                <a:gd name="T34" fmla="*/ 21 w 145"/>
                <a:gd name="T35" fmla="*/ 124 h 144"/>
                <a:gd name="T36" fmla="*/ 32 w 145"/>
                <a:gd name="T37" fmla="*/ 132 h 144"/>
                <a:gd name="T38" fmla="*/ 44 w 145"/>
                <a:gd name="T39" fmla="*/ 139 h 144"/>
                <a:gd name="T40" fmla="*/ 57 w 145"/>
                <a:gd name="T41" fmla="*/ 143 h 144"/>
                <a:gd name="T42" fmla="*/ 64 w 145"/>
                <a:gd name="T43" fmla="*/ 144 h 144"/>
                <a:gd name="T44" fmla="*/ 73 w 145"/>
                <a:gd name="T45" fmla="*/ 144 h 144"/>
                <a:gd name="T46" fmla="*/ 73 w 145"/>
                <a:gd name="T47" fmla="*/ 144 h 144"/>
                <a:gd name="T48" fmla="*/ 80 w 145"/>
                <a:gd name="T49" fmla="*/ 144 h 144"/>
                <a:gd name="T50" fmla="*/ 87 w 145"/>
                <a:gd name="T51" fmla="*/ 143 h 144"/>
                <a:gd name="T52" fmla="*/ 100 w 145"/>
                <a:gd name="T53" fmla="*/ 139 h 144"/>
                <a:gd name="T54" fmla="*/ 112 w 145"/>
                <a:gd name="T55" fmla="*/ 132 h 144"/>
                <a:gd name="T56" fmla="*/ 123 w 145"/>
                <a:gd name="T57" fmla="*/ 124 h 144"/>
                <a:gd name="T58" fmla="*/ 133 w 145"/>
                <a:gd name="T59" fmla="*/ 113 h 144"/>
                <a:gd name="T60" fmla="*/ 139 w 145"/>
                <a:gd name="T61" fmla="*/ 101 h 144"/>
                <a:gd name="T62" fmla="*/ 144 w 145"/>
                <a:gd name="T63" fmla="*/ 86 h 144"/>
                <a:gd name="T64" fmla="*/ 145 w 145"/>
                <a:gd name="T65" fmla="*/ 79 h 144"/>
                <a:gd name="T66" fmla="*/ 145 w 145"/>
                <a:gd name="T67" fmla="*/ 72 h 144"/>
                <a:gd name="T68" fmla="*/ 145 w 145"/>
                <a:gd name="T69" fmla="*/ 72 h 144"/>
                <a:gd name="T70" fmla="*/ 145 w 145"/>
                <a:gd name="T71" fmla="*/ 65 h 144"/>
                <a:gd name="T72" fmla="*/ 144 w 145"/>
                <a:gd name="T73" fmla="*/ 58 h 144"/>
                <a:gd name="T74" fmla="*/ 139 w 145"/>
                <a:gd name="T75" fmla="*/ 44 h 144"/>
                <a:gd name="T76" fmla="*/ 133 w 145"/>
                <a:gd name="T77" fmla="*/ 31 h 144"/>
                <a:gd name="T78" fmla="*/ 123 w 145"/>
                <a:gd name="T79" fmla="*/ 20 h 144"/>
                <a:gd name="T80" fmla="*/ 112 w 145"/>
                <a:gd name="T81" fmla="*/ 12 h 144"/>
                <a:gd name="T82" fmla="*/ 100 w 145"/>
                <a:gd name="T83" fmla="*/ 5 h 144"/>
                <a:gd name="T84" fmla="*/ 87 w 145"/>
                <a:gd name="T85" fmla="*/ 1 h 144"/>
                <a:gd name="T86" fmla="*/ 80 w 145"/>
                <a:gd name="T87" fmla="*/ 0 h 144"/>
                <a:gd name="T88" fmla="*/ 73 w 145"/>
                <a:gd name="T89" fmla="*/ 0 h 144"/>
                <a:gd name="T90" fmla="*/ 73 w 145"/>
                <a:gd name="T9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4">
                  <a:moveTo>
                    <a:pt x="73" y="0"/>
                  </a:moveTo>
                  <a:lnTo>
                    <a:pt x="73" y="0"/>
                  </a:lnTo>
                  <a:lnTo>
                    <a:pt x="64" y="0"/>
                  </a:lnTo>
                  <a:lnTo>
                    <a:pt x="57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0"/>
                  </a:lnTo>
                  <a:lnTo>
                    <a:pt x="12" y="31"/>
                  </a:lnTo>
                  <a:lnTo>
                    <a:pt x="6" y="44"/>
                  </a:lnTo>
                  <a:lnTo>
                    <a:pt x="1" y="58"/>
                  </a:lnTo>
                  <a:lnTo>
                    <a:pt x="0" y="6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9"/>
                  </a:lnTo>
                  <a:lnTo>
                    <a:pt x="1" y="86"/>
                  </a:lnTo>
                  <a:lnTo>
                    <a:pt x="6" y="101"/>
                  </a:lnTo>
                  <a:lnTo>
                    <a:pt x="12" y="113"/>
                  </a:lnTo>
                  <a:lnTo>
                    <a:pt x="21" y="124"/>
                  </a:lnTo>
                  <a:lnTo>
                    <a:pt x="32" y="132"/>
                  </a:lnTo>
                  <a:lnTo>
                    <a:pt x="44" y="139"/>
                  </a:lnTo>
                  <a:lnTo>
                    <a:pt x="57" y="143"/>
                  </a:lnTo>
                  <a:lnTo>
                    <a:pt x="64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80" y="144"/>
                  </a:lnTo>
                  <a:lnTo>
                    <a:pt x="87" y="143"/>
                  </a:lnTo>
                  <a:lnTo>
                    <a:pt x="100" y="139"/>
                  </a:lnTo>
                  <a:lnTo>
                    <a:pt x="112" y="132"/>
                  </a:lnTo>
                  <a:lnTo>
                    <a:pt x="123" y="124"/>
                  </a:lnTo>
                  <a:lnTo>
                    <a:pt x="133" y="113"/>
                  </a:lnTo>
                  <a:lnTo>
                    <a:pt x="139" y="101"/>
                  </a:lnTo>
                  <a:lnTo>
                    <a:pt x="144" y="86"/>
                  </a:lnTo>
                  <a:lnTo>
                    <a:pt x="145" y="79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5" y="65"/>
                  </a:lnTo>
                  <a:lnTo>
                    <a:pt x="144" y="58"/>
                  </a:lnTo>
                  <a:lnTo>
                    <a:pt x="139" y="44"/>
                  </a:lnTo>
                  <a:lnTo>
                    <a:pt x="133" y="31"/>
                  </a:lnTo>
                  <a:lnTo>
                    <a:pt x="123" y="20"/>
                  </a:lnTo>
                  <a:lnTo>
                    <a:pt x="112" y="12"/>
                  </a:lnTo>
                  <a:lnTo>
                    <a:pt x="100" y="5"/>
                  </a:lnTo>
                  <a:lnTo>
                    <a:pt x="87" y="1"/>
                  </a:lnTo>
                  <a:lnTo>
                    <a:pt x="80" y="0"/>
                  </a:lnTo>
                  <a:lnTo>
                    <a:pt x="73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5" name="Freeform 339">
              <a:extLst>
                <a:ext uri="{FF2B5EF4-FFF2-40B4-BE49-F238E27FC236}">
                  <a16:creationId xmlns:a16="http://schemas.microsoft.com/office/drawing/2014/main" id="{9E563E16-DA0C-4530-9501-24F16B3F5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9551" y="4937125"/>
              <a:ext cx="58738" cy="58737"/>
            </a:xfrm>
            <a:custGeom>
              <a:avLst/>
              <a:gdLst>
                <a:gd name="T0" fmla="*/ 72 w 145"/>
                <a:gd name="T1" fmla="*/ 145 h 145"/>
                <a:gd name="T2" fmla="*/ 72 w 145"/>
                <a:gd name="T3" fmla="*/ 145 h 145"/>
                <a:gd name="T4" fmla="*/ 79 w 145"/>
                <a:gd name="T5" fmla="*/ 145 h 145"/>
                <a:gd name="T6" fmla="*/ 87 w 145"/>
                <a:gd name="T7" fmla="*/ 144 h 145"/>
                <a:gd name="T8" fmla="*/ 101 w 145"/>
                <a:gd name="T9" fmla="*/ 139 h 145"/>
                <a:gd name="T10" fmla="*/ 113 w 145"/>
                <a:gd name="T11" fmla="*/ 133 h 145"/>
                <a:gd name="T12" fmla="*/ 124 w 145"/>
                <a:gd name="T13" fmla="*/ 124 h 145"/>
                <a:gd name="T14" fmla="*/ 132 w 145"/>
                <a:gd name="T15" fmla="*/ 113 h 145"/>
                <a:gd name="T16" fmla="*/ 139 w 145"/>
                <a:gd name="T17" fmla="*/ 101 h 145"/>
                <a:gd name="T18" fmla="*/ 143 w 145"/>
                <a:gd name="T19" fmla="*/ 88 h 145"/>
                <a:gd name="T20" fmla="*/ 144 w 145"/>
                <a:gd name="T21" fmla="*/ 80 h 145"/>
                <a:gd name="T22" fmla="*/ 145 w 145"/>
                <a:gd name="T23" fmla="*/ 73 h 145"/>
                <a:gd name="T24" fmla="*/ 145 w 145"/>
                <a:gd name="T25" fmla="*/ 73 h 145"/>
                <a:gd name="T26" fmla="*/ 144 w 145"/>
                <a:gd name="T27" fmla="*/ 65 h 145"/>
                <a:gd name="T28" fmla="*/ 143 w 145"/>
                <a:gd name="T29" fmla="*/ 58 h 145"/>
                <a:gd name="T30" fmla="*/ 139 w 145"/>
                <a:gd name="T31" fmla="*/ 44 h 145"/>
                <a:gd name="T32" fmla="*/ 132 w 145"/>
                <a:gd name="T33" fmla="*/ 32 h 145"/>
                <a:gd name="T34" fmla="*/ 124 w 145"/>
                <a:gd name="T35" fmla="*/ 22 h 145"/>
                <a:gd name="T36" fmla="*/ 113 w 145"/>
                <a:gd name="T37" fmla="*/ 13 h 145"/>
                <a:gd name="T38" fmla="*/ 101 w 145"/>
                <a:gd name="T39" fmla="*/ 6 h 145"/>
                <a:gd name="T40" fmla="*/ 87 w 145"/>
                <a:gd name="T41" fmla="*/ 1 h 145"/>
                <a:gd name="T42" fmla="*/ 79 w 145"/>
                <a:gd name="T43" fmla="*/ 1 h 145"/>
                <a:gd name="T44" fmla="*/ 72 w 145"/>
                <a:gd name="T45" fmla="*/ 0 h 145"/>
                <a:gd name="T46" fmla="*/ 72 w 145"/>
                <a:gd name="T47" fmla="*/ 0 h 145"/>
                <a:gd name="T48" fmla="*/ 65 w 145"/>
                <a:gd name="T49" fmla="*/ 1 h 145"/>
                <a:gd name="T50" fmla="*/ 58 w 145"/>
                <a:gd name="T51" fmla="*/ 1 h 145"/>
                <a:gd name="T52" fmla="*/ 45 w 145"/>
                <a:gd name="T53" fmla="*/ 6 h 145"/>
                <a:gd name="T54" fmla="*/ 31 w 145"/>
                <a:gd name="T55" fmla="*/ 13 h 145"/>
                <a:gd name="T56" fmla="*/ 22 w 145"/>
                <a:gd name="T57" fmla="*/ 22 h 145"/>
                <a:gd name="T58" fmla="*/ 12 w 145"/>
                <a:gd name="T59" fmla="*/ 32 h 145"/>
                <a:gd name="T60" fmla="*/ 6 w 145"/>
                <a:gd name="T61" fmla="*/ 44 h 145"/>
                <a:gd name="T62" fmla="*/ 1 w 145"/>
                <a:gd name="T63" fmla="*/ 58 h 145"/>
                <a:gd name="T64" fmla="*/ 0 w 145"/>
                <a:gd name="T65" fmla="*/ 65 h 145"/>
                <a:gd name="T66" fmla="*/ 0 w 145"/>
                <a:gd name="T67" fmla="*/ 73 h 145"/>
                <a:gd name="T68" fmla="*/ 0 w 145"/>
                <a:gd name="T69" fmla="*/ 73 h 145"/>
                <a:gd name="T70" fmla="*/ 0 w 145"/>
                <a:gd name="T71" fmla="*/ 80 h 145"/>
                <a:gd name="T72" fmla="*/ 1 w 145"/>
                <a:gd name="T73" fmla="*/ 88 h 145"/>
                <a:gd name="T74" fmla="*/ 6 w 145"/>
                <a:gd name="T75" fmla="*/ 101 h 145"/>
                <a:gd name="T76" fmla="*/ 12 w 145"/>
                <a:gd name="T77" fmla="*/ 113 h 145"/>
                <a:gd name="T78" fmla="*/ 22 w 145"/>
                <a:gd name="T79" fmla="*/ 124 h 145"/>
                <a:gd name="T80" fmla="*/ 31 w 145"/>
                <a:gd name="T81" fmla="*/ 133 h 145"/>
                <a:gd name="T82" fmla="*/ 45 w 145"/>
                <a:gd name="T83" fmla="*/ 139 h 145"/>
                <a:gd name="T84" fmla="*/ 58 w 145"/>
                <a:gd name="T85" fmla="*/ 144 h 145"/>
                <a:gd name="T86" fmla="*/ 65 w 145"/>
                <a:gd name="T87" fmla="*/ 145 h 145"/>
                <a:gd name="T88" fmla="*/ 72 w 145"/>
                <a:gd name="T89" fmla="*/ 145 h 145"/>
                <a:gd name="T90" fmla="*/ 72 w 145"/>
                <a:gd name="T9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" h="145">
                  <a:moveTo>
                    <a:pt x="72" y="145"/>
                  </a:moveTo>
                  <a:lnTo>
                    <a:pt x="72" y="145"/>
                  </a:lnTo>
                  <a:lnTo>
                    <a:pt x="79" y="145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13" y="133"/>
                  </a:lnTo>
                  <a:lnTo>
                    <a:pt x="124" y="124"/>
                  </a:lnTo>
                  <a:lnTo>
                    <a:pt x="132" y="113"/>
                  </a:lnTo>
                  <a:lnTo>
                    <a:pt x="139" y="101"/>
                  </a:lnTo>
                  <a:lnTo>
                    <a:pt x="143" y="88"/>
                  </a:lnTo>
                  <a:lnTo>
                    <a:pt x="144" y="80"/>
                  </a:lnTo>
                  <a:lnTo>
                    <a:pt x="145" y="73"/>
                  </a:lnTo>
                  <a:lnTo>
                    <a:pt x="145" y="73"/>
                  </a:lnTo>
                  <a:lnTo>
                    <a:pt x="144" y="65"/>
                  </a:lnTo>
                  <a:lnTo>
                    <a:pt x="143" y="58"/>
                  </a:lnTo>
                  <a:lnTo>
                    <a:pt x="139" y="44"/>
                  </a:lnTo>
                  <a:lnTo>
                    <a:pt x="132" y="32"/>
                  </a:lnTo>
                  <a:lnTo>
                    <a:pt x="124" y="22"/>
                  </a:lnTo>
                  <a:lnTo>
                    <a:pt x="113" y="13"/>
                  </a:lnTo>
                  <a:lnTo>
                    <a:pt x="101" y="6"/>
                  </a:lnTo>
                  <a:lnTo>
                    <a:pt x="87" y="1"/>
                  </a:lnTo>
                  <a:lnTo>
                    <a:pt x="79" y="1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8" y="1"/>
                  </a:lnTo>
                  <a:lnTo>
                    <a:pt x="45" y="6"/>
                  </a:lnTo>
                  <a:lnTo>
                    <a:pt x="31" y="13"/>
                  </a:lnTo>
                  <a:lnTo>
                    <a:pt x="22" y="22"/>
                  </a:lnTo>
                  <a:lnTo>
                    <a:pt x="12" y="32"/>
                  </a:lnTo>
                  <a:lnTo>
                    <a:pt x="6" y="44"/>
                  </a:lnTo>
                  <a:lnTo>
                    <a:pt x="1" y="58"/>
                  </a:lnTo>
                  <a:lnTo>
                    <a:pt x="0" y="65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80"/>
                  </a:lnTo>
                  <a:lnTo>
                    <a:pt x="1" y="88"/>
                  </a:lnTo>
                  <a:lnTo>
                    <a:pt x="6" y="101"/>
                  </a:lnTo>
                  <a:lnTo>
                    <a:pt x="12" y="113"/>
                  </a:lnTo>
                  <a:lnTo>
                    <a:pt x="22" y="124"/>
                  </a:lnTo>
                  <a:lnTo>
                    <a:pt x="31" y="133"/>
                  </a:lnTo>
                  <a:lnTo>
                    <a:pt x="45" y="139"/>
                  </a:lnTo>
                  <a:lnTo>
                    <a:pt x="58" y="144"/>
                  </a:lnTo>
                  <a:lnTo>
                    <a:pt x="65" y="145"/>
                  </a:lnTo>
                  <a:lnTo>
                    <a:pt x="72" y="145"/>
                  </a:lnTo>
                  <a:lnTo>
                    <a:pt x="72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6" name="Freeform 340">
              <a:extLst>
                <a:ext uri="{FF2B5EF4-FFF2-40B4-BE49-F238E27FC236}">
                  <a16:creationId xmlns:a16="http://schemas.microsoft.com/office/drawing/2014/main" id="{2D95974C-D517-4D75-A407-E7BCF3CA6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2413" y="4999038"/>
              <a:ext cx="30163" cy="41275"/>
            </a:xfrm>
            <a:custGeom>
              <a:avLst/>
              <a:gdLst>
                <a:gd name="T0" fmla="*/ 74 w 77"/>
                <a:gd name="T1" fmla="*/ 65 h 102"/>
                <a:gd name="T2" fmla="*/ 47 w 77"/>
                <a:gd name="T3" fmla="*/ 13 h 102"/>
                <a:gd name="T4" fmla="*/ 47 w 77"/>
                <a:gd name="T5" fmla="*/ 13 h 102"/>
                <a:gd name="T6" fmla="*/ 43 w 77"/>
                <a:gd name="T7" fmla="*/ 8 h 102"/>
                <a:gd name="T8" fmla="*/ 39 w 77"/>
                <a:gd name="T9" fmla="*/ 5 h 102"/>
                <a:gd name="T10" fmla="*/ 36 w 77"/>
                <a:gd name="T11" fmla="*/ 2 h 102"/>
                <a:gd name="T12" fmla="*/ 31 w 77"/>
                <a:gd name="T13" fmla="*/ 1 h 102"/>
                <a:gd name="T14" fmla="*/ 26 w 77"/>
                <a:gd name="T15" fmla="*/ 0 h 102"/>
                <a:gd name="T16" fmla="*/ 21 w 77"/>
                <a:gd name="T17" fmla="*/ 0 h 102"/>
                <a:gd name="T18" fmla="*/ 18 w 77"/>
                <a:gd name="T19" fmla="*/ 1 h 102"/>
                <a:gd name="T20" fmla="*/ 13 w 77"/>
                <a:gd name="T21" fmla="*/ 2 h 102"/>
                <a:gd name="T22" fmla="*/ 13 w 77"/>
                <a:gd name="T23" fmla="*/ 2 h 102"/>
                <a:gd name="T24" fmla="*/ 8 w 77"/>
                <a:gd name="T25" fmla="*/ 6 h 102"/>
                <a:gd name="T26" fmla="*/ 5 w 77"/>
                <a:gd name="T27" fmla="*/ 8 h 102"/>
                <a:gd name="T28" fmla="*/ 2 w 77"/>
                <a:gd name="T29" fmla="*/ 13 h 102"/>
                <a:gd name="T30" fmla="*/ 1 w 77"/>
                <a:gd name="T31" fmla="*/ 17 h 102"/>
                <a:gd name="T32" fmla="*/ 0 w 77"/>
                <a:gd name="T33" fmla="*/ 22 h 102"/>
                <a:gd name="T34" fmla="*/ 0 w 77"/>
                <a:gd name="T35" fmla="*/ 26 h 102"/>
                <a:gd name="T36" fmla="*/ 1 w 77"/>
                <a:gd name="T37" fmla="*/ 31 h 102"/>
                <a:gd name="T38" fmla="*/ 2 w 77"/>
                <a:gd name="T39" fmla="*/ 36 h 102"/>
                <a:gd name="T40" fmla="*/ 31 w 77"/>
                <a:gd name="T41" fmla="*/ 89 h 102"/>
                <a:gd name="T42" fmla="*/ 31 w 77"/>
                <a:gd name="T43" fmla="*/ 89 h 102"/>
                <a:gd name="T44" fmla="*/ 35 w 77"/>
                <a:gd name="T45" fmla="*/ 94 h 102"/>
                <a:gd name="T46" fmla="*/ 39 w 77"/>
                <a:gd name="T47" fmla="*/ 98 h 102"/>
                <a:gd name="T48" fmla="*/ 45 w 77"/>
                <a:gd name="T49" fmla="*/ 101 h 102"/>
                <a:gd name="T50" fmla="*/ 53 w 77"/>
                <a:gd name="T51" fmla="*/ 102 h 102"/>
                <a:gd name="T52" fmla="*/ 53 w 77"/>
                <a:gd name="T53" fmla="*/ 102 h 102"/>
                <a:gd name="T54" fmla="*/ 59 w 77"/>
                <a:gd name="T55" fmla="*/ 101 h 102"/>
                <a:gd name="T56" fmla="*/ 65 w 77"/>
                <a:gd name="T57" fmla="*/ 98 h 102"/>
                <a:gd name="T58" fmla="*/ 65 w 77"/>
                <a:gd name="T59" fmla="*/ 98 h 102"/>
                <a:gd name="T60" fmla="*/ 68 w 77"/>
                <a:gd name="T61" fmla="*/ 96 h 102"/>
                <a:gd name="T62" fmla="*/ 72 w 77"/>
                <a:gd name="T63" fmla="*/ 92 h 102"/>
                <a:gd name="T64" fmla="*/ 74 w 77"/>
                <a:gd name="T65" fmla="*/ 89 h 102"/>
                <a:gd name="T66" fmla="*/ 77 w 77"/>
                <a:gd name="T67" fmla="*/ 84 h 102"/>
                <a:gd name="T68" fmla="*/ 77 w 77"/>
                <a:gd name="T69" fmla="*/ 79 h 102"/>
                <a:gd name="T70" fmla="*/ 77 w 77"/>
                <a:gd name="T71" fmla="*/ 74 h 102"/>
                <a:gd name="T72" fmla="*/ 77 w 77"/>
                <a:gd name="T73" fmla="*/ 70 h 102"/>
                <a:gd name="T74" fmla="*/ 74 w 77"/>
                <a:gd name="T75" fmla="*/ 65 h 102"/>
                <a:gd name="T76" fmla="*/ 74 w 77"/>
                <a:gd name="T77" fmla="*/ 6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102">
                  <a:moveTo>
                    <a:pt x="74" y="65"/>
                  </a:moveTo>
                  <a:lnTo>
                    <a:pt x="47" y="13"/>
                  </a:lnTo>
                  <a:lnTo>
                    <a:pt x="47" y="13"/>
                  </a:lnTo>
                  <a:lnTo>
                    <a:pt x="43" y="8"/>
                  </a:lnTo>
                  <a:lnTo>
                    <a:pt x="39" y="5"/>
                  </a:lnTo>
                  <a:lnTo>
                    <a:pt x="36" y="2"/>
                  </a:lnTo>
                  <a:lnTo>
                    <a:pt x="31" y="1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8" y="1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8" y="6"/>
                  </a:lnTo>
                  <a:lnTo>
                    <a:pt x="5" y="8"/>
                  </a:lnTo>
                  <a:lnTo>
                    <a:pt x="2" y="13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1" y="31"/>
                  </a:lnTo>
                  <a:lnTo>
                    <a:pt x="2" y="36"/>
                  </a:lnTo>
                  <a:lnTo>
                    <a:pt x="31" y="89"/>
                  </a:lnTo>
                  <a:lnTo>
                    <a:pt x="31" y="89"/>
                  </a:lnTo>
                  <a:lnTo>
                    <a:pt x="35" y="94"/>
                  </a:lnTo>
                  <a:lnTo>
                    <a:pt x="39" y="98"/>
                  </a:lnTo>
                  <a:lnTo>
                    <a:pt x="45" y="101"/>
                  </a:lnTo>
                  <a:lnTo>
                    <a:pt x="53" y="102"/>
                  </a:lnTo>
                  <a:lnTo>
                    <a:pt x="53" y="102"/>
                  </a:lnTo>
                  <a:lnTo>
                    <a:pt x="59" y="101"/>
                  </a:lnTo>
                  <a:lnTo>
                    <a:pt x="65" y="98"/>
                  </a:lnTo>
                  <a:lnTo>
                    <a:pt x="65" y="98"/>
                  </a:lnTo>
                  <a:lnTo>
                    <a:pt x="68" y="96"/>
                  </a:lnTo>
                  <a:lnTo>
                    <a:pt x="72" y="92"/>
                  </a:lnTo>
                  <a:lnTo>
                    <a:pt x="74" y="89"/>
                  </a:lnTo>
                  <a:lnTo>
                    <a:pt x="77" y="84"/>
                  </a:lnTo>
                  <a:lnTo>
                    <a:pt x="77" y="79"/>
                  </a:lnTo>
                  <a:lnTo>
                    <a:pt x="77" y="74"/>
                  </a:lnTo>
                  <a:lnTo>
                    <a:pt x="77" y="70"/>
                  </a:lnTo>
                  <a:lnTo>
                    <a:pt x="74" y="65"/>
                  </a:lnTo>
                  <a:lnTo>
                    <a:pt x="74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7" name="Freeform 341">
              <a:extLst>
                <a:ext uri="{FF2B5EF4-FFF2-40B4-BE49-F238E27FC236}">
                  <a16:creationId xmlns:a16="http://schemas.microsoft.com/office/drawing/2014/main" id="{0E35C984-C5AB-4574-BF9B-9BB65CA92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1" y="5051425"/>
              <a:ext cx="31750" cy="39687"/>
            </a:xfrm>
            <a:custGeom>
              <a:avLst/>
              <a:gdLst>
                <a:gd name="T0" fmla="*/ 30 w 76"/>
                <a:gd name="T1" fmla="*/ 89 h 102"/>
                <a:gd name="T2" fmla="*/ 30 w 76"/>
                <a:gd name="T3" fmla="*/ 89 h 102"/>
                <a:gd name="T4" fmla="*/ 34 w 76"/>
                <a:gd name="T5" fmla="*/ 95 h 102"/>
                <a:gd name="T6" fmla="*/ 39 w 76"/>
                <a:gd name="T7" fmla="*/ 98 h 102"/>
                <a:gd name="T8" fmla="*/ 45 w 76"/>
                <a:gd name="T9" fmla="*/ 101 h 102"/>
                <a:gd name="T10" fmla="*/ 51 w 76"/>
                <a:gd name="T11" fmla="*/ 102 h 102"/>
                <a:gd name="T12" fmla="*/ 51 w 76"/>
                <a:gd name="T13" fmla="*/ 102 h 102"/>
                <a:gd name="T14" fmla="*/ 57 w 76"/>
                <a:gd name="T15" fmla="*/ 101 h 102"/>
                <a:gd name="T16" fmla="*/ 63 w 76"/>
                <a:gd name="T17" fmla="*/ 98 h 102"/>
                <a:gd name="T18" fmla="*/ 63 w 76"/>
                <a:gd name="T19" fmla="*/ 98 h 102"/>
                <a:gd name="T20" fmla="*/ 68 w 76"/>
                <a:gd name="T21" fmla="*/ 96 h 102"/>
                <a:gd name="T22" fmla="*/ 70 w 76"/>
                <a:gd name="T23" fmla="*/ 92 h 102"/>
                <a:gd name="T24" fmla="*/ 74 w 76"/>
                <a:gd name="T25" fmla="*/ 89 h 102"/>
                <a:gd name="T26" fmla="*/ 75 w 76"/>
                <a:gd name="T27" fmla="*/ 84 h 102"/>
                <a:gd name="T28" fmla="*/ 76 w 76"/>
                <a:gd name="T29" fmla="*/ 79 h 102"/>
                <a:gd name="T30" fmla="*/ 76 w 76"/>
                <a:gd name="T31" fmla="*/ 74 h 102"/>
                <a:gd name="T32" fmla="*/ 75 w 76"/>
                <a:gd name="T33" fmla="*/ 69 h 102"/>
                <a:gd name="T34" fmla="*/ 74 w 76"/>
                <a:gd name="T35" fmla="*/ 66 h 102"/>
                <a:gd name="T36" fmla="*/ 45 w 76"/>
                <a:gd name="T37" fmla="*/ 13 h 102"/>
                <a:gd name="T38" fmla="*/ 45 w 76"/>
                <a:gd name="T39" fmla="*/ 13 h 102"/>
                <a:gd name="T40" fmla="*/ 43 w 76"/>
                <a:gd name="T41" fmla="*/ 8 h 102"/>
                <a:gd name="T42" fmla="*/ 39 w 76"/>
                <a:gd name="T43" fmla="*/ 6 h 102"/>
                <a:gd name="T44" fmla="*/ 36 w 76"/>
                <a:gd name="T45" fmla="*/ 2 h 102"/>
                <a:gd name="T46" fmla="*/ 31 w 76"/>
                <a:gd name="T47" fmla="*/ 1 h 102"/>
                <a:gd name="T48" fmla="*/ 26 w 76"/>
                <a:gd name="T49" fmla="*/ 0 h 102"/>
                <a:gd name="T50" fmla="*/ 21 w 76"/>
                <a:gd name="T51" fmla="*/ 0 h 102"/>
                <a:gd name="T52" fmla="*/ 16 w 76"/>
                <a:gd name="T53" fmla="*/ 1 h 102"/>
                <a:gd name="T54" fmla="*/ 12 w 76"/>
                <a:gd name="T55" fmla="*/ 3 h 102"/>
                <a:gd name="T56" fmla="*/ 12 w 76"/>
                <a:gd name="T57" fmla="*/ 3 h 102"/>
                <a:gd name="T58" fmla="*/ 8 w 76"/>
                <a:gd name="T59" fmla="*/ 6 h 102"/>
                <a:gd name="T60" fmla="*/ 4 w 76"/>
                <a:gd name="T61" fmla="*/ 9 h 102"/>
                <a:gd name="T62" fmla="*/ 2 w 76"/>
                <a:gd name="T63" fmla="*/ 13 h 102"/>
                <a:gd name="T64" fmla="*/ 0 w 76"/>
                <a:gd name="T65" fmla="*/ 18 h 102"/>
                <a:gd name="T66" fmla="*/ 0 w 76"/>
                <a:gd name="T67" fmla="*/ 23 h 102"/>
                <a:gd name="T68" fmla="*/ 0 w 76"/>
                <a:gd name="T69" fmla="*/ 27 h 102"/>
                <a:gd name="T70" fmla="*/ 0 w 76"/>
                <a:gd name="T71" fmla="*/ 32 h 102"/>
                <a:gd name="T72" fmla="*/ 2 w 76"/>
                <a:gd name="T73" fmla="*/ 36 h 102"/>
                <a:gd name="T74" fmla="*/ 30 w 76"/>
                <a:gd name="T75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102">
                  <a:moveTo>
                    <a:pt x="30" y="89"/>
                  </a:moveTo>
                  <a:lnTo>
                    <a:pt x="30" y="89"/>
                  </a:lnTo>
                  <a:lnTo>
                    <a:pt x="34" y="95"/>
                  </a:lnTo>
                  <a:lnTo>
                    <a:pt x="39" y="98"/>
                  </a:lnTo>
                  <a:lnTo>
                    <a:pt x="45" y="101"/>
                  </a:lnTo>
                  <a:lnTo>
                    <a:pt x="51" y="102"/>
                  </a:lnTo>
                  <a:lnTo>
                    <a:pt x="51" y="102"/>
                  </a:lnTo>
                  <a:lnTo>
                    <a:pt x="57" y="101"/>
                  </a:lnTo>
                  <a:lnTo>
                    <a:pt x="63" y="98"/>
                  </a:lnTo>
                  <a:lnTo>
                    <a:pt x="63" y="98"/>
                  </a:lnTo>
                  <a:lnTo>
                    <a:pt x="68" y="96"/>
                  </a:lnTo>
                  <a:lnTo>
                    <a:pt x="70" y="92"/>
                  </a:lnTo>
                  <a:lnTo>
                    <a:pt x="74" y="89"/>
                  </a:lnTo>
                  <a:lnTo>
                    <a:pt x="75" y="84"/>
                  </a:lnTo>
                  <a:lnTo>
                    <a:pt x="76" y="79"/>
                  </a:lnTo>
                  <a:lnTo>
                    <a:pt x="76" y="74"/>
                  </a:lnTo>
                  <a:lnTo>
                    <a:pt x="75" y="69"/>
                  </a:lnTo>
                  <a:lnTo>
                    <a:pt x="74" y="66"/>
                  </a:lnTo>
                  <a:lnTo>
                    <a:pt x="45" y="13"/>
                  </a:lnTo>
                  <a:lnTo>
                    <a:pt x="45" y="13"/>
                  </a:lnTo>
                  <a:lnTo>
                    <a:pt x="43" y="8"/>
                  </a:lnTo>
                  <a:lnTo>
                    <a:pt x="39" y="6"/>
                  </a:lnTo>
                  <a:lnTo>
                    <a:pt x="36" y="2"/>
                  </a:lnTo>
                  <a:lnTo>
                    <a:pt x="31" y="1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6" y="1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8" y="6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18"/>
                  </a:lnTo>
                  <a:lnTo>
                    <a:pt x="0" y="23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3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8" name="Freeform 342">
              <a:extLst>
                <a:ext uri="{FF2B5EF4-FFF2-40B4-BE49-F238E27FC236}">
                  <a16:creationId xmlns:a16="http://schemas.microsoft.com/office/drawing/2014/main" id="{CBB40911-0A4C-441D-A7FC-FAE80A308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463" y="5184775"/>
              <a:ext cx="42863" cy="33337"/>
            </a:xfrm>
            <a:custGeom>
              <a:avLst/>
              <a:gdLst>
                <a:gd name="T0" fmla="*/ 94 w 106"/>
                <a:gd name="T1" fmla="*/ 36 h 83"/>
                <a:gd name="T2" fmla="*/ 37 w 106"/>
                <a:gd name="T3" fmla="*/ 3 h 83"/>
                <a:gd name="T4" fmla="*/ 37 w 106"/>
                <a:gd name="T5" fmla="*/ 3 h 83"/>
                <a:gd name="T6" fmla="*/ 32 w 106"/>
                <a:gd name="T7" fmla="*/ 1 h 83"/>
                <a:gd name="T8" fmla="*/ 27 w 106"/>
                <a:gd name="T9" fmla="*/ 0 h 83"/>
                <a:gd name="T10" fmla="*/ 22 w 106"/>
                <a:gd name="T11" fmla="*/ 0 h 83"/>
                <a:gd name="T12" fmla="*/ 18 w 106"/>
                <a:gd name="T13" fmla="*/ 1 h 83"/>
                <a:gd name="T14" fmla="*/ 14 w 106"/>
                <a:gd name="T15" fmla="*/ 2 h 83"/>
                <a:gd name="T16" fmla="*/ 9 w 106"/>
                <a:gd name="T17" fmla="*/ 5 h 83"/>
                <a:gd name="T18" fmla="*/ 6 w 106"/>
                <a:gd name="T19" fmla="*/ 8 h 83"/>
                <a:gd name="T20" fmla="*/ 3 w 106"/>
                <a:gd name="T21" fmla="*/ 13 h 83"/>
                <a:gd name="T22" fmla="*/ 3 w 106"/>
                <a:gd name="T23" fmla="*/ 13 h 83"/>
                <a:gd name="T24" fmla="*/ 1 w 106"/>
                <a:gd name="T25" fmla="*/ 17 h 83"/>
                <a:gd name="T26" fmla="*/ 0 w 106"/>
                <a:gd name="T27" fmla="*/ 21 h 83"/>
                <a:gd name="T28" fmla="*/ 0 w 106"/>
                <a:gd name="T29" fmla="*/ 26 h 83"/>
                <a:gd name="T30" fmla="*/ 1 w 106"/>
                <a:gd name="T31" fmla="*/ 31 h 83"/>
                <a:gd name="T32" fmla="*/ 2 w 106"/>
                <a:gd name="T33" fmla="*/ 36 h 83"/>
                <a:gd name="T34" fmla="*/ 4 w 106"/>
                <a:gd name="T35" fmla="*/ 39 h 83"/>
                <a:gd name="T36" fmla="*/ 8 w 106"/>
                <a:gd name="T37" fmla="*/ 43 h 83"/>
                <a:gd name="T38" fmla="*/ 13 w 106"/>
                <a:gd name="T39" fmla="*/ 47 h 83"/>
                <a:gd name="T40" fmla="*/ 69 w 106"/>
                <a:gd name="T41" fmla="*/ 79 h 83"/>
                <a:gd name="T42" fmla="*/ 69 w 106"/>
                <a:gd name="T43" fmla="*/ 79 h 83"/>
                <a:gd name="T44" fmla="*/ 75 w 106"/>
                <a:gd name="T45" fmla="*/ 81 h 83"/>
                <a:gd name="T46" fmla="*/ 81 w 106"/>
                <a:gd name="T47" fmla="*/ 83 h 83"/>
                <a:gd name="T48" fmla="*/ 81 w 106"/>
                <a:gd name="T49" fmla="*/ 83 h 83"/>
                <a:gd name="T50" fmla="*/ 88 w 106"/>
                <a:gd name="T51" fmla="*/ 81 h 83"/>
                <a:gd name="T52" fmla="*/ 94 w 106"/>
                <a:gd name="T53" fmla="*/ 79 h 83"/>
                <a:gd name="T54" fmla="*/ 99 w 106"/>
                <a:gd name="T55" fmla="*/ 75 h 83"/>
                <a:gd name="T56" fmla="*/ 103 w 106"/>
                <a:gd name="T57" fmla="*/ 69 h 83"/>
                <a:gd name="T58" fmla="*/ 103 w 106"/>
                <a:gd name="T59" fmla="*/ 69 h 83"/>
                <a:gd name="T60" fmla="*/ 105 w 106"/>
                <a:gd name="T61" fmla="*/ 65 h 83"/>
                <a:gd name="T62" fmla="*/ 106 w 106"/>
                <a:gd name="T63" fmla="*/ 60 h 83"/>
                <a:gd name="T64" fmla="*/ 106 w 106"/>
                <a:gd name="T65" fmla="*/ 55 h 83"/>
                <a:gd name="T66" fmla="*/ 105 w 106"/>
                <a:gd name="T67" fmla="*/ 51 h 83"/>
                <a:gd name="T68" fmla="*/ 104 w 106"/>
                <a:gd name="T69" fmla="*/ 47 h 83"/>
                <a:gd name="T70" fmla="*/ 102 w 106"/>
                <a:gd name="T71" fmla="*/ 43 h 83"/>
                <a:gd name="T72" fmla="*/ 98 w 106"/>
                <a:gd name="T73" fmla="*/ 39 h 83"/>
                <a:gd name="T74" fmla="*/ 94 w 106"/>
                <a:gd name="T75" fmla="*/ 36 h 83"/>
                <a:gd name="T76" fmla="*/ 94 w 106"/>
                <a:gd name="T77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83">
                  <a:moveTo>
                    <a:pt x="94" y="36"/>
                  </a:moveTo>
                  <a:lnTo>
                    <a:pt x="37" y="3"/>
                  </a:lnTo>
                  <a:lnTo>
                    <a:pt x="37" y="3"/>
                  </a:lnTo>
                  <a:lnTo>
                    <a:pt x="32" y="1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4" y="2"/>
                  </a:lnTo>
                  <a:lnTo>
                    <a:pt x="9" y="5"/>
                  </a:lnTo>
                  <a:lnTo>
                    <a:pt x="6" y="8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" y="31"/>
                  </a:lnTo>
                  <a:lnTo>
                    <a:pt x="2" y="36"/>
                  </a:lnTo>
                  <a:lnTo>
                    <a:pt x="4" y="39"/>
                  </a:lnTo>
                  <a:lnTo>
                    <a:pt x="8" y="43"/>
                  </a:lnTo>
                  <a:lnTo>
                    <a:pt x="13" y="47"/>
                  </a:lnTo>
                  <a:lnTo>
                    <a:pt x="69" y="79"/>
                  </a:lnTo>
                  <a:lnTo>
                    <a:pt x="69" y="79"/>
                  </a:lnTo>
                  <a:lnTo>
                    <a:pt x="75" y="81"/>
                  </a:lnTo>
                  <a:lnTo>
                    <a:pt x="81" y="83"/>
                  </a:lnTo>
                  <a:lnTo>
                    <a:pt x="81" y="83"/>
                  </a:lnTo>
                  <a:lnTo>
                    <a:pt x="88" y="81"/>
                  </a:lnTo>
                  <a:lnTo>
                    <a:pt x="94" y="79"/>
                  </a:lnTo>
                  <a:lnTo>
                    <a:pt x="99" y="75"/>
                  </a:lnTo>
                  <a:lnTo>
                    <a:pt x="103" y="69"/>
                  </a:lnTo>
                  <a:lnTo>
                    <a:pt x="103" y="69"/>
                  </a:lnTo>
                  <a:lnTo>
                    <a:pt x="105" y="65"/>
                  </a:lnTo>
                  <a:lnTo>
                    <a:pt x="106" y="60"/>
                  </a:lnTo>
                  <a:lnTo>
                    <a:pt x="106" y="55"/>
                  </a:lnTo>
                  <a:lnTo>
                    <a:pt x="105" y="51"/>
                  </a:lnTo>
                  <a:lnTo>
                    <a:pt x="104" y="47"/>
                  </a:lnTo>
                  <a:lnTo>
                    <a:pt x="102" y="43"/>
                  </a:lnTo>
                  <a:lnTo>
                    <a:pt x="98" y="39"/>
                  </a:lnTo>
                  <a:lnTo>
                    <a:pt x="94" y="36"/>
                  </a:lnTo>
                  <a:lnTo>
                    <a:pt x="9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79" name="Freeform 343">
              <a:extLst>
                <a:ext uri="{FF2B5EF4-FFF2-40B4-BE49-F238E27FC236}">
                  <a16:creationId xmlns:a16="http://schemas.microsoft.com/office/drawing/2014/main" id="{C9BC2F67-6686-4D57-956A-EABAF4AF7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613" y="5216525"/>
              <a:ext cx="42863" cy="33337"/>
            </a:xfrm>
            <a:custGeom>
              <a:avLst/>
              <a:gdLst>
                <a:gd name="T0" fmla="*/ 95 w 107"/>
                <a:gd name="T1" fmla="*/ 36 h 83"/>
                <a:gd name="T2" fmla="*/ 38 w 107"/>
                <a:gd name="T3" fmla="*/ 4 h 83"/>
                <a:gd name="T4" fmla="*/ 38 w 107"/>
                <a:gd name="T5" fmla="*/ 4 h 83"/>
                <a:gd name="T6" fmla="*/ 33 w 107"/>
                <a:gd name="T7" fmla="*/ 2 h 83"/>
                <a:gd name="T8" fmla="*/ 28 w 107"/>
                <a:gd name="T9" fmla="*/ 0 h 83"/>
                <a:gd name="T10" fmla="*/ 23 w 107"/>
                <a:gd name="T11" fmla="*/ 0 h 83"/>
                <a:gd name="T12" fmla="*/ 20 w 107"/>
                <a:gd name="T13" fmla="*/ 2 h 83"/>
                <a:gd name="T14" fmla="*/ 15 w 107"/>
                <a:gd name="T15" fmla="*/ 3 h 83"/>
                <a:gd name="T16" fmla="*/ 10 w 107"/>
                <a:gd name="T17" fmla="*/ 6 h 83"/>
                <a:gd name="T18" fmla="*/ 6 w 107"/>
                <a:gd name="T19" fmla="*/ 9 h 83"/>
                <a:gd name="T20" fmla="*/ 4 w 107"/>
                <a:gd name="T21" fmla="*/ 14 h 83"/>
                <a:gd name="T22" fmla="*/ 4 w 107"/>
                <a:gd name="T23" fmla="*/ 14 h 83"/>
                <a:gd name="T24" fmla="*/ 2 w 107"/>
                <a:gd name="T25" fmla="*/ 17 h 83"/>
                <a:gd name="T26" fmla="*/ 2 w 107"/>
                <a:gd name="T27" fmla="*/ 22 h 83"/>
                <a:gd name="T28" fmla="*/ 0 w 107"/>
                <a:gd name="T29" fmla="*/ 27 h 83"/>
                <a:gd name="T30" fmla="*/ 2 w 107"/>
                <a:gd name="T31" fmla="*/ 32 h 83"/>
                <a:gd name="T32" fmla="*/ 3 w 107"/>
                <a:gd name="T33" fmla="*/ 36 h 83"/>
                <a:gd name="T34" fmla="*/ 6 w 107"/>
                <a:gd name="T35" fmla="*/ 40 h 83"/>
                <a:gd name="T36" fmla="*/ 9 w 107"/>
                <a:gd name="T37" fmla="*/ 44 h 83"/>
                <a:gd name="T38" fmla="*/ 14 w 107"/>
                <a:gd name="T39" fmla="*/ 47 h 83"/>
                <a:gd name="T40" fmla="*/ 70 w 107"/>
                <a:gd name="T41" fmla="*/ 80 h 83"/>
                <a:gd name="T42" fmla="*/ 70 w 107"/>
                <a:gd name="T43" fmla="*/ 80 h 83"/>
                <a:gd name="T44" fmla="*/ 76 w 107"/>
                <a:gd name="T45" fmla="*/ 82 h 83"/>
                <a:gd name="T46" fmla="*/ 83 w 107"/>
                <a:gd name="T47" fmla="*/ 83 h 83"/>
                <a:gd name="T48" fmla="*/ 83 w 107"/>
                <a:gd name="T49" fmla="*/ 83 h 83"/>
                <a:gd name="T50" fmla="*/ 89 w 107"/>
                <a:gd name="T51" fmla="*/ 82 h 83"/>
                <a:gd name="T52" fmla="*/ 95 w 107"/>
                <a:gd name="T53" fmla="*/ 80 h 83"/>
                <a:gd name="T54" fmla="*/ 100 w 107"/>
                <a:gd name="T55" fmla="*/ 76 h 83"/>
                <a:gd name="T56" fmla="*/ 104 w 107"/>
                <a:gd name="T57" fmla="*/ 70 h 83"/>
                <a:gd name="T58" fmla="*/ 104 w 107"/>
                <a:gd name="T59" fmla="*/ 70 h 83"/>
                <a:gd name="T60" fmla="*/ 106 w 107"/>
                <a:gd name="T61" fmla="*/ 65 h 83"/>
                <a:gd name="T62" fmla="*/ 107 w 107"/>
                <a:gd name="T63" fmla="*/ 62 h 83"/>
                <a:gd name="T64" fmla="*/ 107 w 107"/>
                <a:gd name="T65" fmla="*/ 57 h 83"/>
                <a:gd name="T66" fmla="*/ 106 w 107"/>
                <a:gd name="T67" fmla="*/ 52 h 83"/>
                <a:gd name="T68" fmla="*/ 105 w 107"/>
                <a:gd name="T69" fmla="*/ 47 h 83"/>
                <a:gd name="T70" fmla="*/ 102 w 107"/>
                <a:gd name="T71" fmla="*/ 44 h 83"/>
                <a:gd name="T72" fmla="*/ 99 w 107"/>
                <a:gd name="T73" fmla="*/ 40 h 83"/>
                <a:gd name="T74" fmla="*/ 95 w 107"/>
                <a:gd name="T75" fmla="*/ 36 h 83"/>
                <a:gd name="T76" fmla="*/ 95 w 107"/>
                <a:gd name="T77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7" h="83">
                  <a:moveTo>
                    <a:pt x="95" y="36"/>
                  </a:moveTo>
                  <a:lnTo>
                    <a:pt x="38" y="4"/>
                  </a:lnTo>
                  <a:lnTo>
                    <a:pt x="38" y="4"/>
                  </a:lnTo>
                  <a:lnTo>
                    <a:pt x="33" y="2"/>
                  </a:lnTo>
                  <a:lnTo>
                    <a:pt x="28" y="0"/>
                  </a:lnTo>
                  <a:lnTo>
                    <a:pt x="23" y="0"/>
                  </a:lnTo>
                  <a:lnTo>
                    <a:pt x="20" y="2"/>
                  </a:lnTo>
                  <a:lnTo>
                    <a:pt x="15" y="3"/>
                  </a:lnTo>
                  <a:lnTo>
                    <a:pt x="10" y="6"/>
                  </a:lnTo>
                  <a:lnTo>
                    <a:pt x="6" y="9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7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2" y="32"/>
                  </a:lnTo>
                  <a:lnTo>
                    <a:pt x="3" y="36"/>
                  </a:lnTo>
                  <a:lnTo>
                    <a:pt x="6" y="40"/>
                  </a:lnTo>
                  <a:lnTo>
                    <a:pt x="9" y="44"/>
                  </a:lnTo>
                  <a:lnTo>
                    <a:pt x="14" y="47"/>
                  </a:lnTo>
                  <a:lnTo>
                    <a:pt x="70" y="80"/>
                  </a:lnTo>
                  <a:lnTo>
                    <a:pt x="70" y="80"/>
                  </a:lnTo>
                  <a:lnTo>
                    <a:pt x="76" y="82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89" y="82"/>
                  </a:lnTo>
                  <a:lnTo>
                    <a:pt x="95" y="80"/>
                  </a:lnTo>
                  <a:lnTo>
                    <a:pt x="100" y="76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6" y="65"/>
                  </a:lnTo>
                  <a:lnTo>
                    <a:pt x="107" y="62"/>
                  </a:lnTo>
                  <a:lnTo>
                    <a:pt x="107" y="57"/>
                  </a:lnTo>
                  <a:lnTo>
                    <a:pt x="106" y="52"/>
                  </a:lnTo>
                  <a:lnTo>
                    <a:pt x="105" y="47"/>
                  </a:lnTo>
                  <a:lnTo>
                    <a:pt x="102" y="44"/>
                  </a:lnTo>
                  <a:lnTo>
                    <a:pt x="99" y="40"/>
                  </a:lnTo>
                  <a:lnTo>
                    <a:pt x="95" y="36"/>
                  </a:lnTo>
                  <a:lnTo>
                    <a:pt x="95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80" name="Freeform 344">
              <a:extLst>
                <a:ext uri="{FF2B5EF4-FFF2-40B4-BE49-F238E27FC236}">
                  <a16:creationId xmlns:a16="http://schemas.microsoft.com/office/drawing/2014/main" id="{9C827822-74D6-49AF-8EEB-4E86DB8DF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951" y="5184775"/>
              <a:ext cx="42863" cy="33337"/>
            </a:xfrm>
            <a:custGeom>
              <a:avLst/>
              <a:gdLst>
                <a:gd name="T0" fmla="*/ 71 w 108"/>
                <a:gd name="T1" fmla="*/ 4 h 82"/>
                <a:gd name="T2" fmla="*/ 13 w 108"/>
                <a:gd name="T3" fmla="*/ 35 h 82"/>
                <a:gd name="T4" fmla="*/ 13 w 108"/>
                <a:gd name="T5" fmla="*/ 35 h 82"/>
                <a:gd name="T6" fmla="*/ 9 w 108"/>
                <a:gd name="T7" fmla="*/ 38 h 82"/>
                <a:gd name="T8" fmla="*/ 6 w 108"/>
                <a:gd name="T9" fmla="*/ 42 h 82"/>
                <a:gd name="T10" fmla="*/ 3 w 108"/>
                <a:gd name="T11" fmla="*/ 46 h 82"/>
                <a:gd name="T12" fmla="*/ 1 w 108"/>
                <a:gd name="T13" fmla="*/ 50 h 82"/>
                <a:gd name="T14" fmla="*/ 0 w 108"/>
                <a:gd name="T15" fmla="*/ 55 h 82"/>
                <a:gd name="T16" fmla="*/ 1 w 108"/>
                <a:gd name="T17" fmla="*/ 59 h 82"/>
                <a:gd name="T18" fmla="*/ 1 w 108"/>
                <a:gd name="T19" fmla="*/ 64 h 82"/>
                <a:gd name="T20" fmla="*/ 3 w 108"/>
                <a:gd name="T21" fmla="*/ 68 h 82"/>
                <a:gd name="T22" fmla="*/ 3 w 108"/>
                <a:gd name="T23" fmla="*/ 68 h 82"/>
                <a:gd name="T24" fmla="*/ 7 w 108"/>
                <a:gd name="T25" fmla="*/ 74 h 82"/>
                <a:gd name="T26" fmla="*/ 13 w 108"/>
                <a:gd name="T27" fmla="*/ 78 h 82"/>
                <a:gd name="T28" fmla="*/ 19 w 108"/>
                <a:gd name="T29" fmla="*/ 80 h 82"/>
                <a:gd name="T30" fmla="*/ 25 w 108"/>
                <a:gd name="T31" fmla="*/ 82 h 82"/>
                <a:gd name="T32" fmla="*/ 25 w 108"/>
                <a:gd name="T33" fmla="*/ 82 h 82"/>
                <a:gd name="T34" fmla="*/ 31 w 108"/>
                <a:gd name="T35" fmla="*/ 80 h 82"/>
                <a:gd name="T36" fmla="*/ 37 w 108"/>
                <a:gd name="T37" fmla="*/ 78 h 82"/>
                <a:gd name="T38" fmla="*/ 95 w 108"/>
                <a:gd name="T39" fmla="*/ 47 h 82"/>
                <a:gd name="T40" fmla="*/ 95 w 108"/>
                <a:gd name="T41" fmla="*/ 47 h 82"/>
                <a:gd name="T42" fmla="*/ 98 w 108"/>
                <a:gd name="T43" fmla="*/ 43 h 82"/>
                <a:gd name="T44" fmla="*/ 102 w 108"/>
                <a:gd name="T45" fmla="*/ 40 h 82"/>
                <a:gd name="T46" fmla="*/ 104 w 108"/>
                <a:gd name="T47" fmla="*/ 36 h 82"/>
                <a:gd name="T48" fmla="*/ 107 w 108"/>
                <a:gd name="T49" fmla="*/ 31 h 82"/>
                <a:gd name="T50" fmla="*/ 108 w 108"/>
                <a:gd name="T51" fmla="*/ 28 h 82"/>
                <a:gd name="T52" fmla="*/ 108 w 108"/>
                <a:gd name="T53" fmla="*/ 23 h 82"/>
                <a:gd name="T54" fmla="*/ 107 w 108"/>
                <a:gd name="T55" fmla="*/ 18 h 82"/>
                <a:gd name="T56" fmla="*/ 104 w 108"/>
                <a:gd name="T57" fmla="*/ 13 h 82"/>
                <a:gd name="T58" fmla="*/ 104 w 108"/>
                <a:gd name="T59" fmla="*/ 13 h 82"/>
                <a:gd name="T60" fmla="*/ 102 w 108"/>
                <a:gd name="T61" fmla="*/ 8 h 82"/>
                <a:gd name="T62" fmla="*/ 98 w 108"/>
                <a:gd name="T63" fmla="*/ 6 h 82"/>
                <a:gd name="T64" fmla="*/ 93 w 108"/>
                <a:gd name="T65" fmla="*/ 2 h 82"/>
                <a:gd name="T66" fmla="*/ 90 w 108"/>
                <a:gd name="T67" fmla="*/ 1 h 82"/>
                <a:gd name="T68" fmla="*/ 85 w 108"/>
                <a:gd name="T69" fmla="*/ 0 h 82"/>
                <a:gd name="T70" fmla="*/ 80 w 108"/>
                <a:gd name="T71" fmla="*/ 0 h 82"/>
                <a:gd name="T72" fmla="*/ 75 w 108"/>
                <a:gd name="T73" fmla="*/ 1 h 82"/>
                <a:gd name="T74" fmla="*/ 71 w 108"/>
                <a:gd name="T75" fmla="*/ 4 h 82"/>
                <a:gd name="T76" fmla="*/ 71 w 108"/>
                <a:gd name="T77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8" h="82">
                  <a:moveTo>
                    <a:pt x="71" y="4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9" y="38"/>
                  </a:lnTo>
                  <a:lnTo>
                    <a:pt x="6" y="42"/>
                  </a:lnTo>
                  <a:lnTo>
                    <a:pt x="3" y="46"/>
                  </a:lnTo>
                  <a:lnTo>
                    <a:pt x="1" y="50"/>
                  </a:lnTo>
                  <a:lnTo>
                    <a:pt x="0" y="55"/>
                  </a:lnTo>
                  <a:lnTo>
                    <a:pt x="1" y="59"/>
                  </a:lnTo>
                  <a:lnTo>
                    <a:pt x="1" y="64"/>
                  </a:lnTo>
                  <a:lnTo>
                    <a:pt x="3" y="68"/>
                  </a:lnTo>
                  <a:lnTo>
                    <a:pt x="3" y="68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19" y="80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31" y="80"/>
                  </a:lnTo>
                  <a:lnTo>
                    <a:pt x="37" y="78"/>
                  </a:lnTo>
                  <a:lnTo>
                    <a:pt x="95" y="47"/>
                  </a:lnTo>
                  <a:lnTo>
                    <a:pt x="95" y="47"/>
                  </a:lnTo>
                  <a:lnTo>
                    <a:pt x="98" y="43"/>
                  </a:lnTo>
                  <a:lnTo>
                    <a:pt x="102" y="40"/>
                  </a:lnTo>
                  <a:lnTo>
                    <a:pt x="104" y="36"/>
                  </a:lnTo>
                  <a:lnTo>
                    <a:pt x="107" y="31"/>
                  </a:lnTo>
                  <a:lnTo>
                    <a:pt x="108" y="28"/>
                  </a:lnTo>
                  <a:lnTo>
                    <a:pt x="108" y="23"/>
                  </a:lnTo>
                  <a:lnTo>
                    <a:pt x="107" y="18"/>
                  </a:lnTo>
                  <a:lnTo>
                    <a:pt x="104" y="13"/>
                  </a:lnTo>
                  <a:lnTo>
                    <a:pt x="104" y="13"/>
                  </a:lnTo>
                  <a:lnTo>
                    <a:pt x="102" y="8"/>
                  </a:lnTo>
                  <a:lnTo>
                    <a:pt x="98" y="6"/>
                  </a:lnTo>
                  <a:lnTo>
                    <a:pt x="93" y="2"/>
                  </a:lnTo>
                  <a:lnTo>
                    <a:pt x="90" y="1"/>
                  </a:lnTo>
                  <a:lnTo>
                    <a:pt x="85" y="0"/>
                  </a:lnTo>
                  <a:lnTo>
                    <a:pt x="80" y="0"/>
                  </a:lnTo>
                  <a:lnTo>
                    <a:pt x="75" y="1"/>
                  </a:lnTo>
                  <a:lnTo>
                    <a:pt x="71" y="4"/>
                  </a:lnTo>
                  <a:lnTo>
                    <a:pt x="7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81" name="Freeform 345">
              <a:extLst>
                <a:ext uri="{FF2B5EF4-FFF2-40B4-BE49-F238E27FC236}">
                  <a16:creationId xmlns:a16="http://schemas.microsoft.com/office/drawing/2014/main" id="{2163B03B-BB7B-448F-8FA6-6C6C5F1E24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9401" y="4933950"/>
              <a:ext cx="273050" cy="450850"/>
            </a:xfrm>
            <a:custGeom>
              <a:avLst/>
              <a:gdLst>
                <a:gd name="T0" fmla="*/ 679 w 687"/>
                <a:gd name="T1" fmla="*/ 68 h 1136"/>
                <a:gd name="T2" fmla="*/ 639 w 687"/>
                <a:gd name="T3" fmla="*/ 20 h 1136"/>
                <a:gd name="T4" fmla="*/ 577 w 687"/>
                <a:gd name="T5" fmla="*/ 0 h 1136"/>
                <a:gd name="T6" fmla="*/ 525 w 687"/>
                <a:gd name="T7" fmla="*/ 14 h 1136"/>
                <a:gd name="T8" fmla="*/ 481 w 687"/>
                <a:gd name="T9" fmla="*/ 58 h 1136"/>
                <a:gd name="T10" fmla="*/ 466 w 687"/>
                <a:gd name="T11" fmla="*/ 111 h 1136"/>
                <a:gd name="T12" fmla="*/ 229 w 687"/>
                <a:gd name="T13" fmla="*/ 429 h 1136"/>
                <a:gd name="T14" fmla="*/ 151 w 687"/>
                <a:gd name="T15" fmla="*/ 407 h 1136"/>
                <a:gd name="T16" fmla="*/ 79 w 687"/>
                <a:gd name="T17" fmla="*/ 425 h 1136"/>
                <a:gd name="T18" fmla="*/ 18 w 687"/>
                <a:gd name="T19" fmla="*/ 486 h 1136"/>
                <a:gd name="T20" fmla="*/ 0 w 687"/>
                <a:gd name="T21" fmla="*/ 558 h 1136"/>
                <a:gd name="T22" fmla="*/ 25 w 687"/>
                <a:gd name="T23" fmla="*/ 644 h 1136"/>
                <a:gd name="T24" fmla="*/ 92 w 687"/>
                <a:gd name="T25" fmla="*/ 699 h 1136"/>
                <a:gd name="T26" fmla="*/ 156 w 687"/>
                <a:gd name="T27" fmla="*/ 710 h 1136"/>
                <a:gd name="T28" fmla="*/ 174 w 687"/>
                <a:gd name="T29" fmla="*/ 970 h 1136"/>
                <a:gd name="T30" fmla="*/ 159 w 687"/>
                <a:gd name="T31" fmla="*/ 1036 h 1136"/>
                <a:gd name="T32" fmla="*/ 184 w 687"/>
                <a:gd name="T33" fmla="*/ 1095 h 1136"/>
                <a:gd name="T34" fmla="*/ 237 w 687"/>
                <a:gd name="T35" fmla="*/ 1130 h 1136"/>
                <a:gd name="T36" fmla="*/ 291 w 687"/>
                <a:gd name="T37" fmla="*/ 1133 h 1136"/>
                <a:gd name="T38" fmla="*/ 348 w 687"/>
                <a:gd name="T39" fmla="*/ 1103 h 1136"/>
                <a:gd name="T40" fmla="*/ 378 w 687"/>
                <a:gd name="T41" fmla="*/ 1047 h 1136"/>
                <a:gd name="T42" fmla="*/ 375 w 687"/>
                <a:gd name="T43" fmla="*/ 993 h 1136"/>
                <a:gd name="T44" fmla="*/ 342 w 687"/>
                <a:gd name="T45" fmla="*/ 941 h 1136"/>
                <a:gd name="T46" fmla="*/ 286 w 687"/>
                <a:gd name="T47" fmla="*/ 916 h 1136"/>
                <a:gd name="T48" fmla="*/ 267 w 687"/>
                <a:gd name="T49" fmla="*/ 656 h 1136"/>
                <a:gd name="T50" fmla="*/ 301 w 687"/>
                <a:gd name="T51" fmla="*/ 580 h 1136"/>
                <a:gd name="T52" fmla="*/ 298 w 687"/>
                <a:gd name="T53" fmla="*/ 525 h 1136"/>
                <a:gd name="T54" fmla="*/ 529 w 687"/>
                <a:gd name="T55" fmla="*/ 210 h 1136"/>
                <a:gd name="T56" fmla="*/ 577 w 687"/>
                <a:gd name="T57" fmla="*/ 221 h 1136"/>
                <a:gd name="T58" fmla="*/ 639 w 687"/>
                <a:gd name="T59" fmla="*/ 203 h 1136"/>
                <a:gd name="T60" fmla="*/ 679 w 687"/>
                <a:gd name="T61" fmla="*/ 154 h 1136"/>
                <a:gd name="T62" fmla="*/ 225 w 687"/>
                <a:gd name="T63" fmla="*/ 983 h 1136"/>
                <a:gd name="T64" fmla="*/ 270 w 687"/>
                <a:gd name="T65" fmla="*/ 964 h 1136"/>
                <a:gd name="T66" fmla="*/ 313 w 687"/>
                <a:gd name="T67" fmla="*/ 982 h 1136"/>
                <a:gd name="T68" fmla="*/ 331 w 687"/>
                <a:gd name="T69" fmla="*/ 1025 h 1136"/>
                <a:gd name="T70" fmla="*/ 294 w 687"/>
                <a:gd name="T71" fmla="*/ 1080 h 1136"/>
                <a:gd name="T72" fmla="*/ 236 w 687"/>
                <a:gd name="T73" fmla="*/ 1076 h 1136"/>
                <a:gd name="T74" fmla="*/ 208 w 687"/>
                <a:gd name="T75" fmla="*/ 1025 h 1136"/>
                <a:gd name="T76" fmla="*/ 235 w 687"/>
                <a:gd name="T77" fmla="*/ 578 h 1136"/>
                <a:gd name="T78" fmla="*/ 210 w 687"/>
                <a:gd name="T79" fmla="*/ 621 h 1136"/>
                <a:gd name="T80" fmla="*/ 151 w 687"/>
                <a:gd name="T81" fmla="*/ 645 h 1136"/>
                <a:gd name="T82" fmla="*/ 102 w 687"/>
                <a:gd name="T83" fmla="*/ 628 h 1136"/>
                <a:gd name="T84" fmla="*/ 67 w 687"/>
                <a:gd name="T85" fmla="*/ 576 h 1136"/>
                <a:gd name="T86" fmla="*/ 67 w 687"/>
                <a:gd name="T87" fmla="*/ 542 h 1136"/>
                <a:gd name="T88" fmla="*/ 91 w 687"/>
                <a:gd name="T89" fmla="*/ 497 h 1136"/>
                <a:gd name="T90" fmla="*/ 133 w 687"/>
                <a:gd name="T91" fmla="*/ 474 h 1136"/>
                <a:gd name="T92" fmla="*/ 182 w 687"/>
                <a:gd name="T93" fmla="*/ 479 h 1136"/>
                <a:gd name="T94" fmla="*/ 216 w 687"/>
                <a:gd name="T95" fmla="*/ 503 h 1136"/>
                <a:gd name="T96" fmla="*/ 235 w 687"/>
                <a:gd name="T97" fmla="*/ 540 h 1136"/>
                <a:gd name="T98" fmla="*/ 235 w 687"/>
                <a:gd name="T99" fmla="*/ 578 h 1136"/>
                <a:gd name="T100" fmla="*/ 549 w 687"/>
                <a:gd name="T101" fmla="*/ 165 h 1136"/>
                <a:gd name="T102" fmla="*/ 518 w 687"/>
                <a:gd name="T103" fmla="*/ 125 h 1136"/>
                <a:gd name="T104" fmla="*/ 522 w 687"/>
                <a:gd name="T105" fmla="*/ 87 h 1136"/>
                <a:gd name="T106" fmla="*/ 577 w 687"/>
                <a:gd name="T107" fmla="*/ 50 h 1136"/>
                <a:gd name="T108" fmla="*/ 628 w 687"/>
                <a:gd name="T109" fmla="*/ 77 h 1136"/>
                <a:gd name="T110" fmla="*/ 633 w 687"/>
                <a:gd name="T111" fmla="*/ 135 h 1136"/>
                <a:gd name="T112" fmla="*/ 577 w 687"/>
                <a:gd name="T113" fmla="*/ 172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7" h="1136">
                  <a:moveTo>
                    <a:pt x="687" y="111"/>
                  </a:moveTo>
                  <a:lnTo>
                    <a:pt x="687" y="111"/>
                  </a:lnTo>
                  <a:lnTo>
                    <a:pt x="687" y="100"/>
                  </a:lnTo>
                  <a:lnTo>
                    <a:pt x="686" y="89"/>
                  </a:lnTo>
                  <a:lnTo>
                    <a:pt x="682" y="78"/>
                  </a:lnTo>
                  <a:lnTo>
                    <a:pt x="679" y="68"/>
                  </a:lnTo>
                  <a:lnTo>
                    <a:pt x="674" y="58"/>
                  </a:lnTo>
                  <a:lnTo>
                    <a:pt x="669" y="50"/>
                  </a:lnTo>
                  <a:lnTo>
                    <a:pt x="662" y="41"/>
                  </a:lnTo>
                  <a:lnTo>
                    <a:pt x="655" y="33"/>
                  </a:lnTo>
                  <a:lnTo>
                    <a:pt x="648" y="26"/>
                  </a:lnTo>
                  <a:lnTo>
                    <a:pt x="639" y="20"/>
                  </a:lnTo>
                  <a:lnTo>
                    <a:pt x="630" y="14"/>
                  </a:lnTo>
                  <a:lnTo>
                    <a:pt x="620" y="9"/>
                  </a:lnTo>
                  <a:lnTo>
                    <a:pt x="610" y="5"/>
                  </a:lnTo>
                  <a:lnTo>
                    <a:pt x="600" y="3"/>
                  </a:lnTo>
                  <a:lnTo>
                    <a:pt x="589" y="2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566" y="2"/>
                  </a:lnTo>
                  <a:lnTo>
                    <a:pt x="555" y="3"/>
                  </a:lnTo>
                  <a:lnTo>
                    <a:pt x="544" y="5"/>
                  </a:lnTo>
                  <a:lnTo>
                    <a:pt x="535" y="9"/>
                  </a:lnTo>
                  <a:lnTo>
                    <a:pt x="525" y="14"/>
                  </a:lnTo>
                  <a:lnTo>
                    <a:pt x="516" y="20"/>
                  </a:lnTo>
                  <a:lnTo>
                    <a:pt x="507" y="26"/>
                  </a:lnTo>
                  <a:lnTo>
                    <a:pt x="499" y="33"/>
                  </a:lnTo>
                  <a:lnTo>
                    <a:pt x="492" y="41"/>
                  </a:lnTo>
                  <a:lnTo>
                    <a:pt x="486" y="50"/>
                  </a:lnTo>
                  <a:lnTo>
                    <a:pt x="481" y="58"/>
                  </a:lnTo>
                  <a:lnTo>
                    <a:pt x="476" y="68"/>
                  </a:lnTo>
                  <a:lnTo>
                    <a:pt x="472" y="78"/>
                  </a:lnTo>
                  <a:lnTo>
                    <a:pt x="469" y="89"/>
                  </a:lnTo>
                  <a:lnTo>
                    <a:pt x="468" y="100"/>
                  </a:lnTo>
                  <a:lnTo>
                    <a:pt x="466" y="111"/>
                  </a:lnTo>
                  <a:lnTo>
                    <a:pt x="466" y="111"/>
                  </a:lnTo>
                  <a:lnTo>
                    <a:pt x="468" y="125"/>
                  </a:lnTo>
                  <a:lnTo>
                    <a:pt x="470" y="140"/>
                  </a:lnTo>
                  <a:lnTo>
                    <a:pt x="475" y="153"/>
                  </a:lnTo>
                  <a:lnTo>
                    <a:pt x="481" y="165"/>
                  </a:lnTo>
                  <a:lnTo>
                    <a:pt x="229" y="429"/>
                  </a:lnTo>
                  <a:lnTo>
                    <a:pt x="229" y="429"/>
                  </a:lnTo>
                  <a:lnTo>
                    <a:pt x="211" y="419"/>
                  </a:lnTo>
                  <a:lnTo>
                    <a:pt x="192" y="413"/>
                  </a:lnTo>
                  <a:lnTo>
                    <a:pt x="182" y="411"/>
                  </a:lnTo>
                  <a:lnTo>
                    <a:pt x="172" y="408"/>
                  </a:lnTo>
                  <a:lnTo>
                    <a:pt x="162" y="407"/>
                  </a:lnTo>
                  <a:lnTo>
                    <a:pt x="151" y="407"/>
                  </a:lnTo>
                  <a:lnTo>
                    <a:pt x="151" y="407"/>
                  </a:lnTo>
                  <a:lnTo>
                    <a:pt x="135" y="407"/>
                  </a:lnTo>
                  <a:lnTo>
                    <a:pt x="121" y="410"/>
                  </a:lnTo>
                  <a:lnTo>
                    <a:pt x="105" y="414"/>
                  </a:lnTo>
                  <a:lnTo>
                    <a:pt x="92" y="419"/>
                  </a:lnTo>
                  <a:lnTo>
                    <a:pt x="79" y="425"/>
                  </a:lnTo>
                  <a:lnTo>
                    <a:pt x="66" y="432"/>
                  </a:lnTo>
                  <a:lnTo>
                    <a:pt x="55" y="442"/>
                  </a:lnTo>
                  <a:lnTo>
                    <a:pt x="44" y="452"/>
                  </a:lnTo>
                  <a:lnTo>
                    <a:pt x="34" y="462"/>
                  </a:lnTo>
                  <a:lnTo>
                    <a:pt x="25" y="474"/>
                  </a:lnTo>
                  <a:lnTo>
                    <a:pt x="18" y="486"/>
                  </a:lnTo>
                  <a:lnTo>
                    <a:pt x="12" y="500"/>
                  </a:lnTo>
                  <a:lnTo>
                    <a:pt x="6" y="514"/>
                  </a:lnTo>
                  <a:lnTo>
                    <a:pt x="2" y="528"/>
                  </a:lnTo>
                  <a:lnTo>
                    <a:pt x="0" y="543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0" y="574"/>
                  </a:lnTo>
                  <a:lnTo>
                    <a:pt x="2" y="590"/>
                  </a:lnTo>
                  <a:lnTo>
                    <a:pt x="6" y="604"/>
                  </a:lnTo>
                  <a:lnTo>
                    <a:pt x="12" y="617"/>
                  </a:lnTo>
                  <a:lnTo>
                    <a:pt x="18" y="630"/>
                  </a:lnTo>
                  <a:lnTo>
                    <a:pt x="25" y="644"/>
                  </a:lnTo>
                  <a:lnTo>
                    <a:pt x="34" y="656"/>
                  </a:lnTo>
                  <a:lnTo>
                    <a:pt x="44" y="666"/>
                  </a:lnTo>
                  <a:lnTo>
                    <a:pt x="55" y="676"/>
                  </a:lnTo>
                  <a:lnTo>
                    <a:pt x="66" y="684"/>
                  </a:lnTo>
                  <a:lnTo>
                    <a:pt x="79" y="692"/>
                  </a:lnTo>
                  <a:lnTo>
                    <a:pt x="92" y="699"/>
                  </a:lnTo>
                  <a:lnTo>
                    <a:pt x="105" y="704"/>
                  </a:lnTo>
                  <a:lnTo>
                    <a:pt x="121" y="707"/>
                  </a:lnTo>
                  <a:lnTo>
                    <a:pt x="135" y="710"/>
                  </a:lnTo>
                  <a:lnTo>
                    <a:pt x="151" y="711"/>
                  </a:lnTo>
                  <a:lnTo>
                    <a:pt x="151" y="711"/>
                  </a:lnTo>
                  <a:lnTo>
                    <a:pt x="156" y="710"/>
                  </a:lnTo>
                  <a:lnTo>
                    <a:pt x="212" y="930"/>
                  </a:lnTo>
                  <a:lnTo>
                    <a:pt x="212" y="930"/>
                  </a:lnTo>
                  <a:lnTo>
                    <a:pt x="200" y="939"/>
                  </a:lnTo>
                  <a:lnTo>
                    <a:pt x="190" y="948"/>
                  </a:lnTo>
                  <a:lnTo>
                    <a:pt x="181" y="959"/>
                  </a:lnTo>
                  <a:lnTo>
                    <a:pt x="174" y="970"/>
                  </a:lnTo>
                  <a:lnTo>
                    <a:pt x="168" y="983"/>
                  </a:lnTo>
                  <a:lnTo>
                    <a:pt x="163" y="996"/>
                  </a:lnTo>
                  <a:lnTo>
                    <a:pt x="160" y="1010"/>
                  </a:lnTo>
                  <a:lnTo>
                    <a:pt x="159" y="1025"/>
                  </a:lnTo>
                  <a:lnTo>
                    <a:pt x="159" y="1025"/>
                  </a:lnTo>
                  <a:lnTo>
                    <a:pt x="159" y="1036"/>
                  </a:lnTo>
                  <a:lnTo>
                    <a:pt x="162" y="1047"/>
                  </a:lnTo>
                  <a:lnTo>
                    <a:pt x="164" y="1058"/>
                  </a:lnTo>
                  <a:lnTo>
                    <a:pt x="168" y="1067"/>
                  </a:lnTo>
                  <a:lnTo>
                    <a:pt x="172" y="1077"/>
                  </a:lnTo>
                  <a:lnTo>
                    <a:pt x="178" y="1086"/>
                  </a:lnTo>
                  <a:lnTo>
                    <a:pt x="184" y="1095"/>
                  </a:lnTo>
                  <a:lnTo>
                    <a:pt x="192" y="1103"/>
                  </a:lnTo>
                  <a:lnTo>
                    <a:pt x="199" y="1110"/>
                  </a:lnTo>
                  <a:lnTo>
                    <a:pt x="208" y="1116"/>
                  </a:lnTo>
                  <a:lnTo>
                    <a:pt x="217" y="1121"/>
                  </a:lnTo>
                  <a:lnTo>
                    <a:pt x="226" y="1126"/>
                  </a:lnTo>
                  <a:lnTo>
                    <a:pt x="237" y="1130"/>
                  </a:lnTo>
                  <a:lnTo>
                    <a:pt x="247" y="1133"/>
                  </a:lnTo>
                  <a:lnTo>
                    <a:pt x="259" y="1134"/>
                  </a:lnTo>
                  <a:lnTo>
                    <a:pt x="270" y="1136"/>
                  </a:lnTo>
                  <a:lnTo>
                    <a:pt x="270" y="1136"/>
                  </a:lnTo>
                  <a:lnTo>
                    <a:pt x="280" y="1134"/>
                  </a:lnTo>
                  <a:lnTo>
                    <a:pt x="291" y="1133"/>
                  </a:lnTo>
                  <a:lnTo>
                    <a:pt x="302" y="1130"/>
                  </a:lnTo>
                  <a:lnTo>
                    <a:pt x="313" y="1126"/>
                  </a:lnTo>
                  <a:lnTo>
                    <a:pt x="322" y="1121"/>
                  </a:lnTo>
                  <a:lnTo>
                    <a:pt x="331" y="1116"/>
                  </a:lnTo>
                  <a:lnTo>
                    <a:pt x="339" y="1110"/>
                  </a:lnTo>
                  <a:lnTo>
                    <a:pt x="348" y="1103"/>
                  </a:lnTo>
                  <a:lnTo>
                    <a:pt x="355" y="1095"/>
                  </a:lnTo>
                  <a:lnTo>
                    <a:pt x="361" y="1086"/>
                  </a:lnTo>
                  <a:lnTo>
                    <a:pt x="367" y="1077"/>
                  </a:lnTo>
                  <a:lnTo>
                    <a:pt x="372" y="1067"/>
                  </a:lnTo>
                  <a:lnTo>
                    <a:pt x="375" y="1058"/>
                  </a:lnTo>
                  <a:lnTo>
                    <a:pt x="378" y="1047"/>
                  </a:lnTo>
                  <a:lnTo>
                    <a:pt x="379" y="1036"/>
                  </a:lnTo>
                  <a:lnTo>
                    <a:pt x="380" y="1025"/>
                  </a:lnTo>
                  <a:lnTo>
                    <a:pt x="380" y="1025"/>
                  </a:lnTo>
                  <a:lnTo>
                    <a:pt x="379" y="1014"/>
                  </a:lnTo>
                  <a:lnTo>
                    <a:pt x="378" y="1004"/>
                  </a:lnTo>
                  <a:lnTo>
                    <a:pt x="375" y="993"/>
                  </a:lnTo>
                  <a:lnTo>
                    <a:pt x="372" y="983"/>
                  </a:lnTo>
                  <a:lnTo>
                    <a:pt x="368" y="974"/>
                  </a:lnTo>
                  <a:lnTo>
                    <a:pt x="362" y="965"/>
                  </a:lnTo>
                  <a:lnTo>
                    <a:pt x="356" y="957"/>
                  </a:lnTo>
                  <a:lnTo>
                    <a:pt x="350" y="948"/>
                  </a:lnTo>
                  <a:lnTo>
                    <a:pt x="342" y="941"/>
                  </a:lnTo>
                  <a:lnTo>
                    <a:pt x="334" y="935"/>
                  </a:lnTo>
                  <a:lnTo>
                    <a:pt x="326" y="929"/>
                  </a:lnTo>
                  <a:lnTo>
                    <a:pt x="316" y="924"/>
                  </a:lnTo>
                  <a:lnTo>
                    <a:pt x="307" y="921"/>
                  </a:lnTo>
                  <a:lnTo>
                    <a:pt x="297" y="918"/>
                  </a:lnTo>
                  <a:lnTo>
                    <a:pt x="286" y="916"/>
                  </a:lnTo>
                  <a:lnTo>
                    <a:pt x="276" y="915"/>
                  </a:lnTo>
                  <a:lnTo>
                    <a:pt x="219" y="694"/>
                  </a:lnTo>
                  <a:lnTo>
                    <a:pt x="219" y="694"/>
                  </a:lnTo>
                  <a:lnTo>
                    <a:pt x="237" y="683"/>
                  </a:lnTo>
                  <a:lnTo>
                    <a:pt x="253" y="670"/>
                  </a:lnTo>
                  <a:lnTo>
                    <a:pt x="267" y="656"/>
                  </a:lnTo>
                  <a:lnTo>
                    <a:pt x="279" y="639"/>
                  </a:lnTo>
                  <a:lnTo>
                    <a:pt x="289" y="621"/>
                  </a:lnTo>
                  <a:lnTo>
                    <a:pt x="294" y="611"/>
                  </a:lnTo>
                  <a:lnTo>
                    <a:pt x="296" y="602"/>
                  </a:lnTo>
                  <a:lnTo>
                    <a:pt x="300" y="591"/>
                  </a:lnTo>
                  <a:lnTo>
                    <a:pt x="301" y="580"/>
                  </a:lnTo>
                  <a:lnTo>
                    <a:pt x="302" y="569"/>
                  </a:lnTo>
                  <a:lnTo>
                    <a:pt x="302" y="558"/>
                  </a:lnTo>
                  <a:lnTo>
                    <a:pt x="302" y="558"/>
                  </a:lnTo>
                  <a:lnTo>
                    <a:pt x="302" y="548"/>
                  </a:lnTo>
                  <a:lnTo>
                    <a:pt x="301" y="536"/>
                  </a:lnTo>
                  <a:lnTo>
                    <a:pt x="298" y="525"/>
                  </a:lnTo>
                  <a:lnTo>
                    <a:pt x="296" y="514"/>
                  </a:lnTo>
                  <a:lnTo>
                    <a:pt x="292" y="503"/>
                  </a:lnTo>
                  <a:lnTo>
                    <a:pt x="288" y="494"/>
                  </a:lnTo>
                  <a:lnTo>
                    <a:pt x="283" y="484"/>
                  </a:lnTo>
                  <a:lnTo>
                    <a:pt x="277" y="474"/>
                  </a:lnTo>
                  <a:lnTo>
                    <a:pt x="529" y="210"/>
                  </a:lnTo>
                  <a:lnTo>
                    <a:pt x="529" y="210"/>
                  </a:lnTo>
                  <a:lnTo>
                    <a:pt x="540" y="215"/>
                  </a:lnTo>
                  <a:lnTo>
                    <a:pt x="552" y="219"/>
                  </a:lnTo>
                  <a:lnTo>
                    <a:pt x="565" y="221"/>
                  </a:lnTo>
                  <a:lnTo>
                    <a:pt x="577" y="221"/>
                  </a:lnTo>
                  <a:lnTo>
                    <a:pt x="577" y="221"/>
                  </a:lnTo>
                  <a:lnTo>
                    <a:pt x="589" y="221"/>
                  </a:lnTo>
                  <a:lnTo>
                    <a:pt x="600" y="219"/>
                  </a:lnTo>
                  <a:lnTo>
                    <a:pt x="610" y="216"/>
                  </a:lnTo>
                  <a:lnTo>
                    <a:pt x="620" y="213"/>
                  </a:lnTo>
                  <a:lnTo>
                    <a:pt x="630" y="208"/>
                  </a:lnTo>
                  <a:lnTo>
                    <a:pt x="639" y="203"/>
                  </a:lnTo>
                  <a:lnTo>
                    <a:pt x="648" y="196"/>
                  </a:lnTo>
                  <a:lnTo>
                    <a:pt x="655" y="189"/>
                  </a:lnTo>
                  <a:lnTo>
                    <a:pt x="662" y="182"/>
                  </a:lnTo>
                  <a:lnTo>
                    <a:pt x="669" y="173"/>
                  </a:lnTo>
                  <a:lnTo>
                    <a:pt x="674" y="164"/>
                  </a:lnTo>
                  <a:lnTo>
                    <a:pt x="679" y="154"/>
                  </a:lnTo>
                  <a:lnTo>
                    <a:pt x="682" y="144"/>
                  </a:lnTo>
                  <a:lnTo>
                    <a:pt x="686" y="134"/>
                  </a:lnTo>
                  <a:lnTo>
                    <a:pt x="687" y="123"/>
                  </a:lnTo>
                  <a:lnTo>
                    <a:pt x="687" y="111"/>
                  </a:lnTo>
                  <a:lnTo>
                    <a:pt x="687" y="111"/>
                  </a:lnTo>
                  <a:close/>
                  <a:moveTo>
                    <a:pt x="225" y="983"/>
                  </a:moveTo>
                  <a:lnTo>
                    <a:pt x="225" y="983"/>
                  </a:lnTo>
                  <a:lnTo>
                    <a:pt x="235" y="975"/>
                  </a:lnTo>
                  <a:lnTo>
                    <a:pt x="244" y="969"/>
                  </a:lnTo>
                  <a:lnTo>
                    <a:pt x="256" y="965"/>
                  </a:lnTo>
                  <a:lnTo>
                    <a:pt x="270" y="964"/>
                  </a:lnTo>
                  <a:lnTo>
                    <a:pt x="270" y="964"/>
                  </a:lnTo>
                  <a:lnTo>
                    <a:pt x="279" y="965"/>
                  </a:lnTo>
                  <a:lnTo>
                    <a:pt x="289" y="968"/>
                  </a:lnTo>
                  <a:lnTo>
                    <a:pt x="289" y="968"/>
                  </a:lnTo>
                  <a:lnTo>
                    <a:pt x="297" y="971"/>
                  </a:lnTo>
                  <a:lnTo>
                    <a:pt x="306" y="976"/>
                  </a:lnTo>
                  <a:lnTo>
                    <a:pt x="313" y="982"/>
                  </a:lnTo>
                  <a:lnTo>
                    <a:pt x="319" y="989"/>
                  </a:lnTo>
                  <a:lnTo>
                    <a:pt x="324" y="996"/>
                  </a:lnTo>
                  <a:lnTo>
                    <a:pt x="327" y="1006"/>
                  </a:lnTo>
                  <a:lnTo>
                    <a:pt x="330" y="1014"/>
                  </a:lnTo>
                  <a:lnTo>
                    <a:pt x="331" y="1025"/>
                  </a:lnTo>
                  <a:lnTo>
                    <a:pt x="331" y="1025"/>
                  </a:lnTo>
                  <a:lnTo>
                    <a:pt x="330" y="1037"/>
                  </a:lnTo>
                  <a:lnTo>
                    <a:pt x="326" y="1048"/>
                  </a:lnTo>
                  <a:lnTo>
                    <a:pt x="320" y="1059"/>
                  </a:lnTo>
                  <a:lnTo>
                    <a:pt x="313" y="1068"/>
                  </a:lnTo>
                  <a:lnTo>
                    <a:pt x="303" y="1076"/>
                  </a:lnTo>
                  <a:lnTo>
                    <a:pt x="294" y="1080"/>
                  </a:lnTo>
                  <a:lnTo>
                    <a:pt x="282" y="1084"/>
                  </a:lnTo>
                  <a:lnTo>
                    <a:pt x="270" y="1085"/>
                  </a:lnTo>
                  <a:lnTo>
                    <a:pt x="270" y="1085"/>
                  </a:lnTo>
                  <a:lnTo>
                    <a:pt x="258" y="1084"/>
                  </a:lnTo>
                  <a:lnTo>
                    <a:pt x="246" y="1080"/>
                  </a:lnTo>
                  <a:lnTo>
                    <a:pt x="236" y="1076"/>
                  </a:lnTo>
                  <a:lnTo>
                    <a:pt x="226" y="1068"/>
                  </a:lnTo>
                  <a:lnTo>
                    <a:pt x="219" y="1059"/>
                  </a:lnTo>
                  <a:lnTo>
                    <a:pt x="213" y="1048"/>
                  </a:lnTo>
                  <a:lnTo>
                    <a:pt x="210" y="1037"/>
                  </a:lnTo>
                  <a:lnTo>
                    <a:pt x="208" y="1025"/>
                  </a:lnTo>
                  <a:lnTo>
                    <a:pt x="208" y="1025"/>
                  </a:lnTo>
                  <a:lnTo>
                    <a:pt x="210" y="1013"/>
                  </a:lnTo>
                  <a:lnTo>
                    <a:pt x="213" y="1002"/>
                  </a:lnTo>
                  <a:lnTo>
                    <a:pt x="218" y="992"/>
                  </a:lnTo>
                  <a:lnTo>
                    <a:pt x="225" y="983"/>
                  </a:lnTo>
                  <a:lnTo>
                    <a:pt x="225" y="983"/>
                  </a:lnTo>
                  <a:close/>
                  <a:moveTo>
                    <a:pt x="235" y="578"/>
                  </a:moveTo>
                  <a:lnTo>
                    <a:pt x="235" y="578"/>
                  </a:lnTo>
                  <a:lnTo>
                    <a:pt x="230" y="590"/>
                  </a:lnTo>
                  <a:lnTo>
                    <a:pt x="225" y="602"/>
                  </a:lnTo>
                  <a:lnTo>
                    <a:pt x="218" y="611"/>
                  </a:lnTo>
                  <a:lnTo>
                    <a:pt x="210" y="621"/>
                  </a:lnTo>
                  <a:lnTo>
                    <a:pt x="210" y="621"/>
                  </a:lnTo>
                  <a:lnTo>
                    <a:pt x="202" y="627"/>
                  </a:lnTo>
                  <a:lnTo>
                    <a:pt x="202" y="627"/>
                  </a:lnTo>
                  <a:lnTo>
                    <a:pt x="190" y="634"/>
                  </a:lnTo>
                  <a:lnTo>
                    <a:pt x="178" y="640"/>
                  </a:lnTo>
                  <a:lnTo>
                    <a:pt x="165" y="644"/>
                  </a:lnTo>
                  <a:lnTo>
                    <a:pt x="151" y="645"/>
                  </a:lnTo>
                  <a:lnTo>
                    <a:pt x="151" y="645"/>
                  </a:lnTo>
                  <a:lnTo>
                    <a:pt x="139" y="644"/>
                  </a:lnTo>
                  <a:lnTo>
                    <a:pt x="139" y="644"/>
                  </a:lnTo>
                  <a:lnTo>
                    <a:pt x="126" y="640"/>
                  </a:lnTo>
                  <a:lnTo>
                    <a:pt x="112" y="635"/>
                  </a:lnTo>
                  <a:lnTo>
                    <a:pt x="102" y="628"/>
                  </a:lnTo>
                  <a:lnTo>
                    <a:pt x="91" y="620"/>
                  </a:lnTo>
                  <a:lnTo>
                    <a:pt x="91" y="620"/>
                  </a:lnTo>
                  <a:lnTo>
                    <a:pt x="82" y="611"/>
                  </a:lnTo>
                  <a:lnTo>
                    <a:pt x="76" y="600"/>
                  </a:lnTo>
                  <a:lnTo>
                    <a:pt x="70" y="588"/>
                  </a:lnTo>
                  <a:lnTo>
                    <a:pt x="67" y="576"/>
                  </a:lnTo>
                  <a:lnTo>
                    <a:pt x="67" y="576"/>
                  </a:lnTo>
                  <a:lnTo>
                    <a:pt x="66" y="568"/>
                  </a:lnTo>
                  <a:lnTo>
                    <a:pt x="66" y="558"/>
                  </a:lnTo>
                  <a:lnTo>
                    <a:pt x="66" y="558"/>
                  </a:lnTo>
                  <a:lnTo>
                    <a:pt x="66" y="550"/>
                  </a:lnTo>
                  <a:lnTo>
                    <a:pt x="67" y="542"/>
                  </a:lnTo>
                  <a:lnTo>
                    <a:pt x="69" y="533"/>
                  </a:lnTo>
                  <a:lnTo>
                    <a:pt x="72" y="525"/>
                  </a:lnTo>
                  <a:lnTo>
                    <a:pt x="75" y="518"/>
                  </a:lnTo>
                  <a:lnTo>
                    <a:pt x="80" y="510"/>
                  </a:lnTo>
                  <a:lnTo>
                    <a:pt x="85" y="503"/>
                  </a:lnTo>
                  <a:lnTo>
                    <a:pt x="91" y="497"/>
                  </a:lnTo>
                  <a:lnTo>
                    <a:pt x="91" y="497"/>
                  </a:lnTo>
                  <a:lnTo>
                    <a:pt x="100" y="490"/>
                  </a:lnTo>
                  <a:lnTo>
                    <a:pt x="110" y="483"/>
                  </a:lnTo>
                  <a:lnTo>
                    <a:pt x="121" y="478"/>
                  </a:lnTo>
                  <a:lnTo>
                    <a:pt x="133" y="474"/>
                  </a:lnTo>
                  <a:lnTo>
                    <a:pt x="133" y="474"/>
                  </a:lnTo>
                  <a:lnTo>
                    <a:pt x="142" y="473"/>
                  </a:lnTo>
                  <a:lnTo>
                    <a:pt x="151" y="473"/>
                  </a:lnTo>
                  <a:lnTo>
                    <a:pt x="151" y="473"/>
                  </a:lnTo>
                  <a:lnTo>
                    <a:pt x="159" y="473"/>
                  </a:lnTo>
                  <a:lnTo>
                    <a:pt x="166" y="474"/>
                  </a:lnTo>
                  <a:lnTo>
                    <a:pt x="182" y="479"/>
                  </a:lnTo>
                  <a:lnTo>
                    <a:pt x="182" y="479"/>
                  </a:lnTo>
                  <a:lnTo>
                    <a:pt x="189" y="483"/>
                  </a:lnTo>
                  <a:lnTo>
                    <a:pt x="196" y="486"/>
                  </a:lnTo>
                  <a:lnTo>
                    <a:pt x="204" y="491"/>
                  </a:lnTo>
                  <a:lnTo>
                    <a:pt x="210" y="497"/>
                  </a:lnTo>
                  <a:lnTo>
                    <a:pt x="216" y="503"/>
                  </a:lnTo>
                  <a:lnTo>
                    <a:pt x="220" y="509"/>
                  </a:lnTo>
                  <a:lnTo>
                    <a:pt x="225" y="516"/>
                  </a:lnTo>
                  <a:lnTo>
                    <a:pt x="229" y="524"/>
                  </a:lnTo>
                  <a:lnTo>
                    <a:pt x="229" y="524"/>
                  </a:lnTo>
                  <a:lnTo>
                    <a:pt x="232" y="532"/>
                  </a:lnTo>
                  <a:lnTo>
                    <a:pt x="235" y="540"/>
                  </a:lnTo>
                  <a:lnTo>
                    <a:pt x="236" y="550"/>
                  </a:lnTo>
                  <a:lnTo>
                    <a:pt x="237" y="558"/>
                  </a:lnTo>
                  <a:lnTo>
                    <a:pt x="237" y="558"/>
                  </a:lnTo>
                  <a:lnTo>
                    <a:pt x="236" y="568"/>
                  </a:lnTo>
                  <a:lnTo>
                    <a:pt x="235" y="578"/>
                  </a:lnTo>
                  <a:lnTo>
                    <a:pt x="235" y="578"/>
                  </a:lnTo>
                  <a:close/>
                  <a:moveTo>
                    <a:pt x="577" y="172"/>
                  </a:moveTo>
                  <a:lnTo>
                    <a:pt x="577" y="172"/>
                  </a:lnTo>
                  <a:lnTo>
                    <a:pt x="566" y="171"/>
                  </a:lnTo>
                  <a:lnTo>
                    <a:pt x="566" y="171"/>
                  </a:lnTo>
                  <a:lnTo>
                    <a:pt x="558" y="168"/>
                  </a:lnTo>
                  <a:lnTo>
                    <a:pt x="549" y="165"/>
                  </a:lnTo>
                  <a:lnTo>
                    <a:pt x="542" y="161"/>
                  </a:lnTo>
                  <a:lnTo>
                    <a:pt x="535" y="155"/>
                  </a:lnTo>
                  <a:lnTo>
                    <a:pt x="530" y="149"/>
                  </a:lnTo>
                  <a:lnTo>
                    <a:pt x="525" y="142"/>
                  </a:lnTo>
                  <a:lnTo>
                    <a:pt x="520" y="134"/>
                  </a:lnTo>
                  <a:lnTo>
                    <a:pt x="518" y="125"/>
                  </a:lnTo>
                  <a:lnTo>
                    <a:pt x="518" y="125"/>
                  </a:lnTo>
                  <a:lnTo>
                    <a:pt x="517" y="118"/>
                  </a:lnTo>
                  <a:lnTo>
                    <a:pt x="517" y="111"/>
                  </a:lnTo>
                  <a:lnTo>
                    <a:pt x="517" y="111"/>
                  </a:lnTo>
                  <a:lnTo>
                    <a:pt x="518" y="99"/>
                  </a:lnTo>
                  <a:lnTo>
                    <a:pt x="522" y="87"/>
                  </a:lnTo>
                  <a:lnTo>
                    <a:pt x="526" y="77"/>
                  </a:lnTo>
                  <a:lnTo>
                    <a:pt x="535" y="68"/>
                  </a:lnTo>
                  <a:lnTo>
                    <a:pt x="543" y="60"/>
                  </a:lnTo>
                  <a:lnTo>
                    <a:pt x="554" y="54"/>
                  </a:lnTo>
                  <a:lnTo>
                    <a:pt x="565" y="51"/>
                  </a:lnTo>
                  <a:lnTo>
                    <a:pt x="577" y="50"/>
                  </a:lnTo>
                  <a:lnTo>
                    <a:pt x="577" y="50"/>
                  </a:lnTo>
                  <a:lnTo>
                    <a:pt x="590" y="51"/>
                  </a:lnTo>
                  <a:lnTo>
                    <a:pt x="601" y="54"/>
                  </a:lnTo>
                  <a:lnTo>
                    <a:pt x="612" y="60"/>
                  </a:lnTo>
                  <a:lnTo>
                    <a:pt x="620" y="68"/>
                  </a:lnTo>
                  <a:lnTo>
                    <a:pt x="628" y="77"/>
                  </a:lnTo>
                  <a:lnTo>
                    <a:pt x="633" y="87"/>
                  </a:lnTo>
                  <a:lnTo>
                    <a:pt x="637" y="99"/>
                  </a:lnTo>
                  <a:lnTo>
                    <a:pt x="638" y="111"/>
                  </a:lnTo>
                  <a:lnTo>
                    <a:pt x="638" y="111"/>
                  </a:lnTo>
                  <a:lnTo>
                    <a:pt x="637" y="123"/>
                  </a:lnTo>
                  <a:lnTo>
                    <a:pt x="633" y="135"/>
                  </a:lnTo>
                  <a:lnTo>
                    <a:pt x="628" y="146"/>
                  </a:lnTo>
                  <a:lnTo>
                    <a:pt x="620" y="154"/>
                  </a:lnTo>
                  <a:lnTo>
                    <a:pt x="612" y="161"/>
                  </a:lnTo>
                  <a:lnTo>
                    <a:pt x="601" y="167"/>
                  </a:lnTo>
                  <a:lnTo>
                    <a:pt x="590" y="171"/>
                  </a:lnTo>
                  <a:lnTo>
                    <a:pt x="577" y="172"/>
                  </a:lnTo>
                  <a:lnTo>
                    <a:pt x="577" y="1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</p:grpSp>
      <p:grpSp>
        <p:nvGrpSpPr>
          <p:cNvPr id="82" name="Gruppieren 12">
            <a:extLst>
              <a:ext uri="{FF2B5EF4-FFF2-40B4-BE49-F238E27FC236}">
                <a16:creationId xmlns:a16="http://schemas.microsoft.com/office/drawing/2014/main" id="{10BBB010-DEDC-4706-9D58-7091D9572F01}"/>
              </a:ext>
            </a:extLst>
          </p:cNvPr>
          <p:cNvGrpSpPr/>
          <p:nvPr/>
        </p:nvGrpSpPr>
        <p:grpSpPr>
          <a:xfrm>
            <a:off x="712915" y="3458956"/>
            <a:ext cx="1481577" cy="872932"/>
            <a:chOff x="2150474" y="3927798"/>
            <a:chExt cx="1481577" cy="872932"/>
          </a:xfrm>
        </p:grpSpPr>
        <p:sp>
          <p:nvSpPr>
            <p:cNvPr id="83" name="Freeform 174">
              <a:extLst>
                <a:ext uri="{FF2B5EF4-FFF2-40B4-BE49-F238E27FC236}">
                  <a16:creationId xmlns:a16="http://schemas.microsoft.com/office/drawing/2014/main" id="{80DAF9E8-31B0-4226-A38A-0B25FE0B49A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50474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84" name="Freeform 174">
              <a:extLst>
                <a:ext uri="{FF2B5EF4-FFF2-40B4-BE49-F238E27FC236}">
                  <a16:creationId xmlns:a16="http://schemas.microsoft.com/office/drawing/2014/main" id="{9B60C4BC-A80C-4864-8E99-C4595304391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07010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  <p:sp>
          <p:nvSpPr>
            <p:cNvPr id="85" name="Freeform 174">
              <a:extLst>
                <a:ext uri="{FF2B5EF4-FFF2-40B4-BE49-F238E27FC236}">
                  <a16:creationId xmlns:a16="http://schemas.microsoft.com/office/drawing/2014/main" id="{CB364BF4-85DF-4909-A6B4-DC3F0B7AC8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63546" y="3927798"/>
              <a:ext cx="368505" cy="872932"/>
            </a:xfrm>
            <a:custGeom>
              <a:avLst/>
              <a:gdLst>
                <a:gd name="T0" fmla="*/ 72 w 489"/>
                <a:gd name="T1" fmla="*/ 0 h 1156"/>
                <a:gd name="T2" fmla="*/ 65 w 489"/>
                <a:gd name="T3" fmla="*/ 1 h 1156"/>
                <a:gd name="T4" fmla="*/ 44 w 489"/>
                <a:gd name="T5" fmla="*/ 6 h 1156"/>
                <a:gd name="T6" fmla="*/ 21 w 489"/>
                <a:gd name="T7" fmla="*/ 22 h 1156"/>
                <a:gd name="T8" fmla="*/ 6 w 489"/>
                <a:gd name="T9" fmla="*/ 45 h 1156"/>
                <a:gd name="T10" fmla="*/ 0 w 489"/>
                <a:gd name="T11" fmla="*/ 66 h 1156"/>
                <a:gd name="T12" fmla="*/ 0 w 489"/>
                <a:gd name="T13" fmla="*/ 1084 h 1156"/>
                <a:gd name="T14" fmla="*/ 0 w 489"/>
                <a:gd name="T15" fmla="*/ 1091 h 1156"/>
                <a:gd name="T16" fmla="*/ 6 w 489"/>
                <a:gd name="T17" fmla="*/ 1111 h 1156"/>
                <a:gd name="T18" fmla="*/ 21 w 489"/>
                <a:gd name="T19" fmla="*/ 1135 h 1156"/>
                <a:gd name="T20" fmla="*/ 44 w 489"/>
                <a:gd name="T21" fmla="*/ 1150 h 1156"/>
                <a:gd name="T22" fmla="*/ 65 w 489"/>
                <a:gd name="T23" fmla="*/ 1156 h 1156"/>
                <a:gd name="T24" fmla="*/ 416 w 489"/>
                <a:gd name="T25" fmla="*/ 1156 h 1156"/>
                <a:gd name="T26" fmla="*/ 425 w 489"/>
                <a:gd name="T27" fmla="*/ 1156 h 1156"/>
                <a:gd name="T28" fmla="*/ 445 w 489"/>
                <a:gd name="T29" fmla="*/ 1150 h 1156"/>
                <a:gd name="T30" fmla="*/ 468 w 489"/>
                <a:gd name="T31" fmla="*/ 1135 h 1156"/>
                <a:gd name="T32" fmla="*/ 483 w 489"/>
                <a:gd name="T33" fmla="*/ 1111 h 1156"/>
                <a:gd name="T34" fmla="*/ 489 w 489"/>
                <a:gd name="T35" fmla="*/ 1091 h 1156"/>
                <a:gd name="T36" fmla="*/ 489 w 489"/>
                <a:gd name="T37" fmla="*/ 73 h 1156"/>
                <a:gd name="T38" fmla="*/ 489 w 489"/>
                <a:gd name="T39" fmla="*/ 66 h 1156"/>
                <a:gd name="T40" fmla="*/ 483 w 489"/>
                <a:gd name="T41" fmla="*/ 45 h 1156"/>
                <a:gd name="T42" fmla="*/ 468 w 489"/>
                <a:gd name="T43" fmla="*/ 22 h 1156"/>
                <a:gd name="T44" fmla="*/ 445 w 489"/>
                <a:gd name="T45" fmla="*/ 6 h 1156"/>
                <a:gd name="T46" fmla="*/ 425 w 489"/>
                <a:gd name="T47" fmla="*/ 1 h 1156"/>
                <a:gd name="T48" fmla="*/ 416 w 489"/>
                <a:gd name="T49" fmla="*/ 0 h 1156"/>
                <a:gd name="T50" fmla="*/ 416 w 489"/>
                <a:gd name="T51" fmla="*/ 64 h 1156"/>
                <a:gd name="T52" fmla="*/ 420 w 489"/>
                <a:gd name="T53" fmla="*/ 65 h 1156"/>
                <a:gd name="T54" fmla="*/ 426 w 489"/>
                <a:gd name="T55" fmla="*/ 70 h 1156"/>
                <a:gd name="T56" fmla="*/ 426 w 489"/>
                <a:gd name="T57" fmla="*/ 141 h 1156"/>
                <a:gd name="T58" fmla="*/ 63 w 489"/>
                <a:gd name="T59" fmla="*/ 73 h 1156"/>
                <a:gd name="T60" fmla="*/ 63 w 489"/>
                <a:gd name="T61" fmla="*/ 70 h 1156"/>
                <a:gd name="T62" fmla="*/ 68 w 489"/>
                <a:gd name="T63" fmla="*/ 65 h 1156"/>
                <a:gd name="T64" fmla="*/ 72 w 489"/>
                <a:gd name="T65" fmla="*/ 64 h 1156"/>
                <a:gd name="T66" fmla="*/ 63 w 489"/>
                <a:gd name="T67" fmla="*/ 329 h 1156"/>
                <a:gd name="T68" fmla="*/ 422 w 489"/>
                <a:gd name="T69" fmla="*/ 371 h 1156"/>
                <a:gd name="T70" fmla="*/ 63 w 489"/>
                <a:gd name="T71" fmla="*/ 269 h 1156"/>
                <a:gd name="T72" fmla="*/ 422 w 489"/>
                <a:gd name="T73" fmla="*/ 227 h 1156"/>
                <a:gd name="T74" fmla="*/ 63 w 489"/>
                <a:gd name="T75" fmla="*/ 269 h 1156"/>
                <a:gd name="T76" fmla="*/ 72 w 489"/>
                <a:gd name="T77" fmla="*/ 1093 h 1156"/>
                <a:gd name="T78" fmla="*/ 68 w 489"/>
                <a:gd name="T79" fmla="*/ 1092 h 1156"/>
                <a:gd name="T80" fmla="*/ 63 w 489"/>
                <a:gd name="T81" fmla="*/ 1087 h 1156"/>
                <a:gd name="T82" fmla="*/ 63 w 489"/>
                <a:gd name="T83" fmla="*/ 1029 h 1156"/>
                <a:gd name="T84" fmla="*/ 426 w 489"/>
                <a:gd name="T85" fmla="*/ 1084 h 1156"/>
                <a:gd name="T86" fmla="*/ 426 w 489"/>
                <a:gd name="T87" fmla="*/ 1087 h 1156"/>
                <a:gd name="T88" fmla="*/ 420 w 489"/>
                <a:gd name="T89" fmla="*/ 1092 h 1156"/>
                <a:gd name="T90" fmla="*/ 416 w 489"/>
                <a:gd name="T91" fmla="*/ 1093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" h="1156">
                  <a:moveTo>
                    <a:pt x="416" y="0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65" y="1"/>
                  </a:lnTo>
                  <a:lnTo>
                    <a:pt x="57" y="3"/>
                  </a:lnTo>
                  <a:lnTo>
                    <a:pt x="44" y="6"/>
                  </a:lnTo>
                  <a:lnTo>
                    <a:pt x="32" y="13"/>
                  </a:lnTo>
                  <a:lnTo>
                    <a:pt x="21" y="22"/>
                  </a:lnTo>
                  <a:lnTo>
                    <a:pt x="12" y="33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1084"/>
                  </a:lnTo>
                  <a:lnTo>
                    <a:pt x="0" y="1084"/>
                  </a:lnTo>
                  <a:lnTo>
                    <a:pt x="0" y="1091"/>
                  </a:lnTo>
                  <a:lnTo>
                    <a:pt x="1" y="1098"/>
                  </a:lnTo>
                  <a:lnTo>
                    <a:pt x="6" y="1111"/>
                  </a:lnTo>
                  <a:lnTo>
                    <a:pt x="12" y="1125"/>
                  </a:lnTo>
                  <a:lnTo>
                    <a:pt x="21" y="1135"/>
                  </a:lnTo>
                  <a:lnTo>
                    <a:pt x="32" y="1144"/>
                  </a:lnTo>
                  <a:lnTo>
                    <a:pt x="44" y="1150"/>
                  </a:lnTo>
                  <a:lnTo>
                    <a:pt x="57" y="1155"/>
                  </a:lnTo>
                  <a:lnTo>
                    <a:pt x="65" y="1156"/>
                  </a:lnTo>
                  <a:lnTo>
                    <a:pt x="72" y="1156"/>
                  </a:lnTo>
                  <a:lnTo>
                    <a:pt x="416" y="1156"/>
                  </a:lnTo>
                  <a:lnTo>
                    <a:pt x="416" y="1156"/>
                  </a:lnTo>
                  <a:lnTo>
                    <a:pt x="425" y="1156"/>
                  </a:lnTo>
                  <a:lnTo>
                    <a:pt x="432" y="1155"/>
                  </a:lnTo>
                  <a:lnTo>
                    <a:pt x="445" y="1150"/>
                  </a:lnTo>
                  <a:lnTo>
                    <a:pt x="457" y="1144"/>
                  </a:lnTo>
                  <a:lnTo>
                    <a:pt x="468" y="1135"/>
                  </a:lnTo>
                  <a:lnTo>
                    <a:pt x="476" y="1125"/>
                  </a:lnTo>
                  <a:lnTo>
                    <a:pt x="483" y="1111"/>
                  </a:lnTo>
                  <a:lnTo>
                    <a:pt x="488" y="1098"/>
                  </a:lnTo>
                  <a:lnTo>
                    <a:pt x="489" y="1091"/>
                  </a:lnTo>
                  <a:lnTo>
                    <a:pt x="489" y="1084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89" y="66"/>
                  </a:lnTo>
                  <a:lnTo>
                    <a:pt x="488" y="59"/>
                  </a:lnTo>
                  <a:lnTo>
                    <a:pt x="483" y="45"/>
                  </a:lnTo>
                  <a:lnTo>
                    <a:pt x="476" y="33"/>
                  </a:lnTo>
                  <a:lnTo>
                    <a:pt x="468" y="22"/>
                  </a:lnTo>
                  <a:lnTo>
                    <a:pt x="457" y="13"/>
                  </a:lnTo>
                  <a:lnTo>
                    <a:pt x="445" y="6"/>
                  </a:lnTo>
                  <a:lnTo>
                    <a:pt x="432" y="3"/>
                  </a:lnTo>
                  <a:lnTo>
                    <a:pt x="425" y="1"/>
                  </a:lnTo>
                  <a:lnTo>
                    <a:pt x="416" y="0"/>
                  </a:lnTo>
                  <a:lnTo>
                    <a:pt x="416" y="0"/>
                  </a:lnTo>
                  <a:close/>
                  <a:moveTo>
                    <a:pt x="72" y="64"/>
                  </a:moveTo>
                  <a:lnTo>
                    <a:pt x="416" y="64"/>
                  </a:lnTo>
                  <a:lnTo>
                    <a:pt x="416" y="64"/>
                  </a:lnTo>
                  <a:lnTo>
                    <a:pt x="420" y="65"/>
                  </a:lnTo>
                  <a:lnTo>
                    <a:pt x="423" y="66"/>
                  </a:lnTo>
                  <a:lnTo>
                    <a:pt x="426" y="70"/>
                  </a:lnTo>
                  <a:lnTo>
                    <a:pt x="426" y="73"/>
                  </a:lnTo>
                  <a:lnTo>
                    <a:pt x="426" y="141"/>
                  </a:lnTo>
                  <a:lnTo>
                    <a:pt x="63" y="14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8" y="65"/>
                  </a:lnTo>
                  <a:lnTo>
                    <a:pt x="72" y="64"/>
                  </a:lnTo>
                  <a:lnTo>
                    <a:pt x="72" y="64"/>
                  </a:lnTo>
                  <a:close/>
                  <a:moveTo>
                    <a:pt x="63" y="371"/>
                  </a:moveTo>
                  <a:lnTo>
                    <a:pt x="63" y="329"/>
                  </a:lnTo>
                  <a:lnTo>
                    <a:pt x="422" y="329"/>
                  </a:lnTo>
                  <a:lnTo>
                    <a:pt x="422" y="371"/>
                  </a:lnTo>
                  <a:lnTo>
                    <a:pt x="63" y="371"/>
                  </a:lnTo>
                  <a:close/>
                  <a:moveTo>
                    <a:pt x="63" y="269"/>
                  </a:moveTo>
                  <a:lnTo>
                    <a:pt x="63" y="227"/>
                  </a:lnTo>
                  <a:lnTo>
                    <a:pt x="422" y="227"/>
                  </a:lnTo>
                  <a:lnTo>
                    <a:pt x="422" y="269"/>
                  </a:lnTo>
                  <a:lnTo>
                    <a:pt x="63" y="269"/>
                  </a:lnTo>
                  <a:close/>
                  <a:moveTo>
                    <a:pt x="416" y="1093"/>
                  </a:moveTo>
                  <a:lnTo>
                    <a:pt x="72" y="1093"/>
                  </a:lnTo>
                  <a:lnTo>
                    <a:pt x="72" y="1093"/>
                  </a:lnTo>
                  <a:lnTo>
                    <a:pt x="68" y="1092"/>
                  </a:lnTo>
                  <a:lnTo>
                    <a:pt x="66" y="1090"/>
                  </a:lnTo>
                  <a:lnTo>
                    <a:pt x="63" y="1087"/>
                  </a:lnTo>
                  <a:lnTo>
                    <a:pt x="63" y="1084"/>
                  </a:lnTo>
                  <a:lnTo>
                    <a:pt x="63" y="1029"/>
                  </a:lnTo>
                  <a:lnTo>
                    <a:pt x="426" y="1029"/>
                  </a:lnTo>
                  <a:lnTo>
                    <a:pt x="426" y="1084"/>
                  </a:lnTo>
                  <a:lnTo>
                    <a:pt x="426" y="1084"/>
                  </a:lnTo>
                  <a:lnTo>
                    <a:pt x="426" y="1087"/>
                  </a:lnTo>
                  <a:lnTo>
                    <a:pt x="423" y="1090"/>
                  </a:lnTo>
                  <a:lnTo>
                    <a:pt x="420" y="1092"/>
                  </a:lnTo>
                  <a:lnTo>
                    <a:pt x="416" y="1093"/>
                  </a:lnTo>
                  <a:lnTo>
                    <a:pt x="416" y="1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519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8" b="0" i="0" u="none" strike="noStrike" kern="0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Tele-GroteskNor"/>
              </a:endParaRPr>
            </a:p>
          </p:txBody>
        </p:sp>
      </p:grpSp>
      <p:pic>
        <p:nvPicPr>
          <p:cNvPr id="86" name="Picture 6" descr="Icons_file_001_Agent.png">
            <a:extLst>
              <a:ext uri="{FF2B5EF4-FFF2-40B4-BE49-F238E27FC236}">
                <a16:creationId xmlns:a16="http://schemas.microsoft.com/office/drawing/2014/main" id="{AC221FB7-1B29-46CF-9BA2-223965507FD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735" y="1690117"/>
            <a:ext cx="598150" cy="598150"/>
          </a:xfrm>
          <a:prstGeom prst="rect">
            <a:avLst/>
          </a:prstGeom>
        </p:spPr>
      </p:pic>
      <p:pic>
        <p:nvPicPr>
          <p:cNvPr id="92" name="Picture 6" descr="Icons_file_001_Agent.png">
            <a:extLst>
              <a:ext uri="{FF2B5EF4-FFF2-40B4-BE49-F238E27FC236}">
                <a16:creationId xmlns:a16="http://schemas.microsoft.com/office/drawing/2014/main" id="{FA0B39C8-365B-43F1-B40A-D5B036EF03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919" y="1704762"/>
            <a:ext cx="598150" cy="598150"/>
          </a:xfrm>
          <a:prstGeom prst="rect">
            <a:avLst/>
          </a:prstGeom>
        </p:spPr>
      </p:pic>
      <p:pic>
        <p:nvPicPr>
          <p:cNvPr id="93" name="Picture 6" descr="Icons_file_001_Agent.png">
            <a:extLst>
              <a:ext uri="{FF2B5EF4-FFF2-40B4-BE49-F238E27FC236}">
                <a16:creationId xmlns:a16="http://schemas.microsoft.com/office/drawing/2014/main" id="{15747732-BC93-49C7-9014-B5162DA6E94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164" y="1700830"/>
            <a:ext cx="598150" cy="598150"/>
          </a:xfrm>
          <a:prstGeom prst="rect">
            <a:avLst/>
          </a:prstGeom>
        </p:spPr>
      </p:pic>
      <p:pic>
        <p:nvPicPr>
          <p:cNvPr id="94" name="Picture 6" descr="Icons_file_001_Agent.png">
            <a:extLst>
              <a:ext uri="{FF2B5EF4-FFF2-40B4-BE49-F238E27FC236}">
                <a16:creationId xmlns:a16="http://schemas.microsoft.com/office/drawing/2014/main" id="{E7896EEC-8767-49F2-8676-52E6BF528ED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19" y="3694237"/>
            <a:ext cx="598150" cy="598150"/>
          </a:xfrm>
          <a:prstGeom prst="rect">
            <a:avLst/>
          </a:prstGeom>
        </p:spPr>
      </p:pic>
      <p:pic>
        <p:nvPicPr>
          <p:cNvPr id="95" name="Picture 6" descr="Icons_file_001_Agent.png">
            <a:extLst>
              <a:ext uri="{FF2B5EF4-FFF2-40B4-BE49-F238E27FC236}">
                <a16:creationId xmlns:a16="http://schemas.microsoft.com/office/drawing/2014/main" id="{CECA59F3-5F5D-4818-A2C2-25D6C0B3A36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273" y="3688441"/>
            <a:ext cx="598150" cy="598150"/>
          </a:xfrm>
          <a:prstGeom prst="rect">
            <a:avLst/>
          </a:prstGeom>
        </p:spPr>
      </p:pic>
      <p:pic>
        <p:nvPicPr>
          <p:cNvPr id="96" name="Picture 6" descr="Icons_file_001_Agent.png">
            <a:extLst>
              <a:ext uri="{FF2B5EF4-FFF2-40B4-BE49-F238E27FC236}">
                <a16:creationId xmlns:a16="http://schemas.microsoft.com/office/drawing/2014/main" id="{DACA5E3F-6108-4739-B4EA-9AC7DD3F68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164" y="3696623"/>
            <a:ext cx="598150" cy="598150"/>
          </a:xfrm>
          <a:prstGeom prst="rect">
            <a:avLst/>
          </a:prstGeom>
        </p:spPr>
      </p:pic>
      <p:sp>
        <p:nvSpPr>
          <p:cNvPr id="110" name="Textfeld 33">
            <a:extLst>
              <a:ext uri="{FF2B5EF4-FFF2-40B4-BE49-F238E27FC236}">
                <a16:creationId xmlns:a16="http://schemas.microsoft.com/office/drawing/2014/main" id="{79D2D8C5-0A02-4D7E-BA4F-8FEBACA7EDC7}"/>
              </a:ext>
            </a:extLst>
          </p:cNvPr>
          <p:cNvSpPr txBox="1"/>
          <p:nvPr/>
        </p:nvSpPr>
        <p:spPr>
          <a:xfrm>
            <a:off x="8228829" y="1165759"/>
            <a:ext cx="371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51961"/>
            <a:r>
              <a:rPr lang="en-US" sz="1400" b="1" dirty="0">
                <a:latin typeface="+mj-lt"/>
              </a:rPr>
              <a:t>(5) Self Healing Revert back build</a:t>
            </a:r>
          </a:p>
        </p:txBody>
      </p:sp>
      <p:pic>
        <p:nvPicPr>
          <p:cNvPr id="106" name="Picture 22" descr="Image result for docker container icon">
            <a:extLst>
              <a:ext uri="{FF2B5EF4-FFF2-40B4-BE49-F238E27FC236}">
                <a16:creationId xmlns:a16="http://schemas.microsoft.com/office/drawing/2014/main" id="{1AAE99BB-4D1C-45D5-A1A7-5A9FF3311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46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2" descr="Image result for docker container icon">
            <a:extLst>
              <a:ext uri="{FF2B5EF4-FFF2-40B4-BE49-F238E27FC236}">
                <a16:creationId xmlns:a16="http://schemas.microsoft.com/office/drawing/2014/main" id="{296BDCB4-94C2-4F45-9F04-42043A23C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46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2" descr="Image result for docker container icon">
            <a:extLst>
              <a:ext uri="{FF2B5EF4-FFF2-40B4-BE49-F238E27FC236}">
                <a16:creationId xmlns:a16="http://schemas.microsoft.com/office/drawing/2014/main" id="{3BEF662F-8147-4077-967C-F1AEC5325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637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2" descr="Image result for docker container icon">
            <a:extLst>
              <a:ext uri="{FF2B5EF4-FFF2-40B4-BE49-F238E27FC236}">
                <a16:creationId xmlns:a16="http://schemas.microsoft.com/office/drawing/2014/main" id="{9387FA0C-5E52-4988-8D4D-E9F93D178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637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2" descr="Image result for docker container icon">
            <a:extLst>
              <a:ext uri="{FF2B5EF4-FFF2-40B4-BE49-F238E27FC236}">
                <a16:creationId xmlns:a16="http://schemas.microsoft.com/office/drawing/2014/main" id="{987EF009-1DFE-495A-93B6-8F930B8BE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727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2" descr="Image result for docker container icon">
            <a:extLst>
              <a:ext uri="{FF2B5EF4-FFF2-40B4-BE49-F238E27FC236}">
                <a16:creationId xmlns:a16="http://schemas.microsoft.com/office/drawing/2014/main" id="{DF1F5EBA-B089-461C-B382-8527599D4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727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2" descr="Image result for docker container icon">
            <a:extLst>
              <a:ext uri="{FF2B5EF4-FFF2-40B4-BE49-F238E27FC236}">
                <a16:creationId xmlns:a16="http://schemas.microsoft.com/office/drawing/2014/main" id="{D2FBA3FD-23FE-4254-B27F-6813A5208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55" y="3299770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2" descr="Image result for docker container icon">
            <a:extLst>
              <a:ext uri="{FF2B5EF4-FFF2-40B4-BE49-F238E27FC236}">
                <a16:creationId xmlns:a16="http://schemas.microsoft.com/office/drawing/2014/main" id="{10D86E9A-0F54-4F2D-A6B3-9666939D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55" y="2176429"/>
            <a:ext cx="367464" cy="3674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22CA8D96-9A1E-48FA-A9B4-B6C1AD0B1255}"/>
              </a:ext>
            </a:extLst>
          </p:cNvPr>
          <p:cNvSpPr/>
          <p:nvPr/>
        </p:nvSpPr>
        <p:spPr>
          <a:xfrm>
            <a:off x="5641130" y="5657573"/>
            <a:ext cx="12234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+mj-lt"/>
              </a:rPr>
              <a:t>Self Healing </a:t>
            </a:r>
            <a:endParaRPr lang="en-US" sz="1600" dirty="0">
              <a:latin typeface="+mj-lt"/>
            </a:endParaRPr>
          </a:p>
        </p:txBody>
      </p:sp>
      <p:sp>
        <p:nvSpPr>
          <p:cNvPr id="117" name="Textfeld 30">
            <a:extLst>
              <a:ext uri="{FF2B5EF4-FFF2-40B4-BE49-F238E27FC236}">
                <a16:creationId xmlns:a16="http://schemas.microsoft.com/office/drawing/2014/main" id="{F3DA32F3-73DA-4F7A-BD8E-64A57AE0C3B5}"/>
              </a:ext>
            </a:extLst>
          </p:cNvPr>
          <p:cNvSpPr txBox="1"/>
          <p:nvPr/>
        </p:nvSpPr>
        <p:spPr>
          <a:xfrm>
            <a:off x="8995682" y="580576"/>
            <a:ext cx="200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51961"/>
            <a:r>
              <a:rPr lang="en-US" b="1" dirty="0">
                <a:solidFill>
                  <a:schemeClr val="accent6"/>
                </a:solidFill>
                <a:latin typeface="+mj-lt"/>
              </a:rPr>
              <a:t>Monitoring Data</a:t>
            </a:r>
          </a:p>
        </p:txBody>
      </p:sp>
      <p:sp>
        <p:nvSpPr>
          <p:cNvPr id="118" name="Textfeld 29">
            <a:extLst>
              <a:ext uri="{FF2B5EF4-FFF2-40B4-BE49-F238E27FC236}">
                <a16:creationId xmlns:a16="http://schemas.microsoft.com/office/drawing/2014/main" id="{F29A260C-F965-4A43-8A88-34A2C42A7514}"/>
              </a:ext>
            </a:extLst>
          </p:cNvPr>
          <p:cNvSpPr txBox="1"/>
          <p:nvPr/>
        </p:nvSpPr>
        <p:spPr>
          <a:xfrm>
            <a:off x="5714932" y="4501427"/>
            <a:ext cx="177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151961">
              <a:defRPr b="1">
                <a:solidFill>
                  <a:srgbClr val="0B606B"/>
                </a:solidFill>
                <a:latin typeface="+mj-lt"/>
              </a:defRPr>
            </a:lvl1pPr>
          </a:lstStyle>
          <a:p>
            <a:r>
              <a:rPr lang="en-US" dirty="0"/>
              <a:t>Azure </a:t>
            </a:r>
            <a:r>
              <a:rPr lang="en-US" dirty="0" err="1"/>
              <a:t>Devops</a:t>
            </a:r>
            <a:endParaRPr lang="en-US" dirty="0"/>
          </a:p>
        </p:txBody>
      </p:sp>
      <p:sp>
        <p:nvSpPr>
          <p:cNvPr id="119" name="Textfeld 2">
            <a:extLst>
              <a:ext uri="{FF2B5EF4-FFF2-40B4-BE49-F238E27FC236}">
                <a16:creationId xmlns:a16="http://schemas.microsoft.com/office/drawing/2014/main" id="{E455EC0C-5164-40D1-A0BD-523AF68332B3}"/>
              </a:ext>
            </a:extLst>
          </p:cNvPr>
          <p:cNvSpPr txBox="1"/>
          <p:nvPr/>
        </p:nvSpPr>
        <p:spPr>
          <a:xfrm>
            <a:off x="509641" y="5141598"/>
            <a:ext cx="1212896" cy="1969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152053">
              <a:lnSpc>
                <a:spcPct val="80000"/>
              </a:lnSpc>
              <a:spcBef>
                <a:spcPts val="600"/>
              </a:spcBef>
              <a:buClr>
                <a:srgbClr val="4B4B4B"/>
              </a:buClr>
              <a:buSzPct val="90000"/>
            </a:pPr>
            <a:r>
              <a:rPr lang="en-US" sz="1600" dirty="0">
                <a:solidFill>
                  <a:srgbClr val="4B4B4B"/>
                </a:solidFill>
                <a:latin typeface="TeleGrotesk Next Ultra" pitchFamily="2" charset="0"/>
                <a:ea typeface="TeleGrotesk Next Ultra" pitchFamily="2" charset="0"/>
                <a:cs typeface="TeleGrotesk Next Ultra" pitchFamily="2" charset="0"/>
              </a:rPr>
              <a:t>Pipeline View</a:t>
            </a:r>
          </a:p>
        </p:txBody>
      </p:sp>
      <p:sp>
        <p:nvSpPr>
          <p:cNvPr id="121" name="Textfeld 33">
            <a:extLst>
              <a:ext uri="{FF2B5EF4-FFF2-40B4-BE49-F238E27FC236}">
                <a16:creationId xmlns:a16="http://schemas.microsoft.com/office/drawing/2014/main" id="{3A6467B5-D15B-4A0E-AE96-B5EAAB72C5E4}"/>
              </a:ext>
            </a:extLst>
          </p:cNvPr>
          <p:cNvSpPr txBox="1"/>
          <p:nvPr/>
        </p:nvSpPr>
        <p:spPr>
          <a:xfrm>
            <a:off x="8406144" y="4168545"/>
            <a:ext cx="3316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51961"/>
            <a:r>
              <a:rPr lang="en-US" sz="1400" b="1" dirty="0">
                <a:latin typeface="+mj-lt"/>
              </a:rPr>
              <a:t>Redeploy good Build into Prod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6AB8B-A1AE-46CA-A33C-5C9C0F1EEB61}"/>
              </a:ext>
            </a:extLst>
          </p:cNvPr>
          <p:cNvSpPr txBox="1"/>
          <p:nvPr/>
        </p:nvSpPr>
        <p:spPr>
          <a:xfrm>
            <a:off x="3027000" y="1412309"/>
            <a:ext cx="198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(5)- Problem Event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70352E3-0CDF-4E6F-AB0B-F7DA73225D68}"/>
              </a:ext>
            </a:extLst>
          </p:cNvPr>
          <p:cNvSpPr txBox="1"/>
          <p:nvPr/>
        </p:nvSpPr>
        <p:spPr>
          <a:xfrm>
            <a:off x="2717757" y="3693165"/>
            <a:ext cx="3130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(5)- Deploy Previous good Build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AE0CA-80D1-4393-9E65-F79DF8775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6152" y="1473536"/>
            <a:ext cx="3184241" cy="2637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3B347E-1B7E-484C-87D8-4E67B7202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7947" y="4516364"/>
            <a:ext cx="3603265" cy="4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6" grpId="0"/>
      <p:bldP spid="1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11001</TotalTime>
  <Words>1318</Words>
  <Application>Microsoft Office PowerPoint</Application>
  <PresentationFormat>Widescreen</PresentationFormat>
  <Paragraphs>236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Calibri</vt:lpstr>
      <vt:lpstr>Calibri Light</vt:lpstr>
      <vt:lpstr>Courier New</vt:lpstr>
      <vt:lpstr>Open Sans Light</vt:lpstr>
      <vt:lpstr>TeleGrotesk Next Ultra</vt:lpstr>
      <vt:lpstr>Tele-GroteskNor</vt:lpstr>
      <vt:lpstr>Verdana</vt:lpstr>
      <vt:lpstr>Wingdings</vt:lpstr>
      <vt:lpstr>Office Theme</vt:lpstr>
      <vt:lpstr>Unbreakable Azure Devops Pipeline using Dynatrace</vt:lpstr>
      <vt:lpstr>Pre Requisites</vt:lpstr>
      <vt:lpstr>THE BIG PICTURE What we are going to do today!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1 : Storage Account</vt:lpstr>
      <vt:lpstr>PowerPoint Presentation</vt:lpstr>
      <vt:lpstr>Step 2: Setup Azure Repos</vt:lpstr>
      <vt:lpstr>Step 2: Continuation</vt:lpstr>
      <vt:lpstr>Step 3: Create a Personal Access Token</vt:lpstr>
      <vt:lpstr>Step 3: Get the Dynatrace Marketplace Extension</vt:lpstr>
      <vt:lpstr>Step 4: Build Pipeline</vt:lpstr>
      <vt:lpstr>Step 4: Result</vt:lpstr>
      <vt:lpstr>Step 4: Run the Build Pipeline</vt:lpstr>
      <vt:lpstr>Step 5: Create Deployment Group</vt:lpstr>
      <vt:lpstr>Step 5: Release Pipeline</vt:lpstr>
      <vt:lpstr>Release Stage</vt:lpstr>
      <vt:lpstr>Update the App Service Name for Functions</vt:lpstr>
      <vt:lpstr>PowerPoint Presentation</vt:lpstr>
      <vt:lpstr>Open all tasks and establish connection to Azure</vt:lpstr>
      <vt:lpstr>Step 6: Deploy time</vt:lpstr>
      <vt:lpstr>Step 6: Get Function URL’s</vt:lpstr>
      <vt:lpstr>Step 6: Function URL and Key</vt:lpstr>
      <vt:lpstr>App Pipeline</vt:lpstr>
      <vt:lpstr>App Release Pipeline</vt:lpstr>
      <vt:lpstr>Getting values from Dynatrace</vt:lpstr>
      <vt:lpstr>API Token Dynatrace</vt:lpstr>
      <vt:lpstr>Add SelfHealing Function URL Webhook Integration</vt:lpstr>
      <vt:lpstr>Step 6 – Release Pipeline Configuration</vt:lpstr>
      <vt:lpstr>Add Tags for each Deployment group Staging OR Production</vt:lpstr>
      <vt:lpstr>Push Deployment Event Task</vt:lpstr>
      <vt:lpstr>Configure Self Healing Function on Azure</vt:lpstr>
      <vt:lpstr>Configure Self Healing on Dynatrace</vt:lpstr>
      <vt:lpstr>Lets Explore our Application in Staging: Not a Web UI Masterpiece – but it works </vt:lpstr>
      <vt:lpstr>Explore our Services in Dynatrace: Everything Monitored, Everything Tagged</vt:lpstr>
      <vt:lpstr>Update Release gate</vt:lpstr>
      <vt:lpstr>Values for Release Gate</vt:lpstr>
      <vt:lpstr>PowerPoint Presentation</vt:lpstr>
      <vt:lpstr>Behind the Scenes: Approval Stage Shift-Left: Automate Metric Comparison to Validate Build</vt:lpstr>
      <vt:lpstr>Inspired by Continuous Performance Teams @ Dynatrace, Intuit, REI, PayPal …</vt:lpstr>
      <vt:lpstr>Monitoring as Code: Compare Metrics of Services of Different Environments/Builds</vt:lpstr>
      <vt:lpstr>Automate the Comparison: Trigger it for each Build and keep track of status!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Habib, Safia</dc:creator>
  <cp:lastModifiedBy>Habib, Safia</cp:lastModifiedBy>
  <cp:revision>79</cp:revision>
  <dcterms:created xsi:type="dcterms:W3CDTF">2018-11-05T18:04:07Z</dcterms:created>
  <dcterms:modified xsi:type="dcterms:W3CDTF">2018-11-20T23:40:05Z</dcterms:modified>
</cp:coreProperties>
</file>